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112"/>
  </p:notesMasterIdLst>
  <p:sldIdLst>
    <p:sldId id="256" r:id="rId2"/>
    <p:sldId id="379" r:id="rId3"/>
    <p:sldId id="380" r:id="rId4"/>
    <p:sldId id="381" r:id="rId5"/>
    <p:sldId id="382" r:id="rId6"/>
    <p:sldId id="383" r:id="rId7"/>
    <p:sldId id="384" r:id="rId8"/>
    <p:sldId id="385" r:id="rId9"/>
    <p:sldId id="386" r:id="rId10"/>
    <p:sldId id="387" r:id="rId11"/>
    <p:sldId id="388" r:id="rId12"/>
    <p:sldId id="389" r:id="rId13"/>
    <p:sldId id="390" r:id="rId14"/>
    <p:sldId id="391" r:id="rId15"/>
    <p:sldId id="392" r:id="rId16"/>
    <p:sldId id="393" r:id="rId17"/>
    <p:sldId id="394" r:id="rId18"/>
    <p:sldId id="395" r:id="rId19"/>
    <p:sldId id="396" r:id="rId20"/>
    <p:sldId id="397" r:id="rId21"/>
    <p:sldId id="398" r:id="rId22"/>
    <p:sldId id="399" r:id="rId23"/>
    <p:sldId id="400" r:id="rId24"/>
    <p:sldId id="401" r:id="rId25"/>
    <p:sldId id="402" r:id="rId26"/>
    <p:sldId id="403" r:id="rId27"/>
    <p:sldId id="404" r:id="rId28"/>
    <p:sldId id="405" r:id="rId29"/>
    <p:sldId id="406" r:id="rId30"/>
    <p:sldId id="407" r:id="rId31"/>
    <p:sldId id="408" r:id="rId32"/>
    <p:sldId id="409" r:id="rId33"/>
    <p:sldId id="410" r:id="rId34"/>
    <p:sldId id="411" r:id="rId35"/>
    <p:sldId id="412" r:id="rId36"/>
    <p:sldId id="413" r:id="rId37"/>
    <p:sldId id="414" r:id="rId38"/>
    <p:sldId id="415" r:id="rId39"/>
    <p:sldId id="416" r:id="rId40"/>
    <p:sldId id="420" r:id="rId41"/>
    <p:sldId id="421" r:id="rId42"/>
    <p:sldId id="424" r:id="rId43"/>
    <p:sldId id="425" r:id="rId44"/>
    <p:sldId id="426" r:id="rId45"/>
    <p:sldId id="427" r:id="rId46"/>
    <p:sldId id="428" r:id="rId47"/>
    <p:sldId id="429" r:id="rId48"/>
    <p:sldId id="460" r:id="rId49"/>
    <p:sldId id="461" r:id="rId50"/>
    <p:sldId id="431" r:id="rId51"/>
    <p:sldId id="455" r:id="rId52"/>
    <p:sldId id="456" r:id="rId53"/>
    <p:sldId id="432" r:id="rId54"/>
    <p:sldId id="457" r:id="rId55"/>
    <p:sldId id="433" r:id="rId56"/>
    <p:sldId id="458" r:id="rId57"/>
    <p:sldId id="434" r:id="rId58"/>
    <p:sldId id="454" r:id="rId59"/>
    <p:sldId id="436" r:id="rId60"/>
    <p:sldId id="437" r:id="rId61"/>
    <p:sldId id="438" r:id="rId62"/>
    <p:sldId id="439" r:id="rId63"/>
    <p:sldId id="440" r:id="rId64"/>
    <p:sldId id="441" r:id="rId65"/>
    <p:sldId id="442" r:id="rId66"/>
    <p:sldId id="443" r:id="rId67"/>
    <p:sldId id="444" r:id="rId68"/>
    <p:sldId id="445" r:id="rId69"/>
    <p:sldId id="446" r:id="rId70"/>
    <p:sldId id="448" r:id="rId71"/>
    <p:sldId id="451" r:id="rId72"/>
    <p:sldId id="462" r:id="rId73"/>
    <p:sldId id="463" r:id="rId74"/>
    <p:sldId id="464" r:id="rId75"/>
    <p:sldId id="465" r:id="rId76"/>
    <p:sldId id="466" r:id="rId77"/>
    <p:sldId id="467" r:id="rId78"/>
    <p:sldId id="468" r:id="rId79"/>
    <p:sldId id="469" r:id="rId80"/>
    <p:sldId id="470" r:id="rId81"/>
    <p:sldId id="471" r:id="rId82"/>
    <p:sldId id="472" r:id="rId83"/>
    <p:sldId id="473" r:id="rId84"/>
    <p:sldId id="474" r:id="rId85"/>
    <p:sldId id="475" r:id="rId86"/>
    <p:sldId id="476" r:id="rId87"/>
    <p:sldId id="477" r:id="rId88"/>
    <p:sldId id="478" r:id="rId89"/>
    <p:sldId id="479" r:id="rId90"/>
    <p:sldId id="480" r:id="rId91"/>
    <p:sldId id="481" r:id="rId92"/>
    <p:sldId id="482" r:id="rId93"/>
    <p:sldId id="483" r:id="rId94"/>
    <p:sldId id="484" r:id="rId95"/>
    <p:sldId id="485" r:id="rId96"/>
    <p:sldId id="486" r:id="rId97"/>
    <p:sldId id="487" r:id="rId98"/>
    <p:sldId id="488" r:id="rId99"/>
    <p:sldId id="489" r:id="rId100"/>
    <p:sldId id="490" r:id="rId101"/>
    <p:sldId id="491" r:id="rId102"/>
    <p:sldId id="492" r:id="rId103"/>
    <p:sldId id="493" r:id="rId104"/>
    <p:sldId id="494" r:id="rId105"/>
    <p:sldId id="495" r:id="rId106"/>
    <p:sldId id="496" r:id="rId107"/>
    <p:sldId id="497" r:id="rId108"/>
    <p:sldId id="498" r:id="rId109"/>
    <p:sldId id="499" r:id="rId110"/>
    <p:sldId id="500" r:id="rId111"/>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14" autoAdjust="0"/>
    <p:restoredTop sz="93066" autoAdjust="0"/>
  </p:normalViewPr>
  <p:slideViewPr>
    <p:cSldViewPr>
      <p:cViewPr varScale="1">
        <p:scale>
          <a:sx n="63" d="100"/>
          <a:sy n="63" d="100"/>
        </p:scale>
        <p:origin x="-132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DD24C9-9A4D-4A0E-840C-7A7D1F95D6AE}" type="datetimeFigureOut">
              <a:rPr lang="es-AR" smtClean="0"/>
              <a:pPr/>
              <a:t>17/06/2012</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B35767-AF04-478A-9846-FB68851B2528}" type="slidenum">
              <a:rPr lang="es-AR" smtClean="0"/>
              <a:pPr/>
              <a:t>‹Nº›</a:t>
            </a:fld>
            <a:endParaRPr lang="es-A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A5D53940-DC85-4EBC-A0EB-D9E6AEBDE5C0}" type="slidenum">
              <a:rPr lang="es-AR" smtClean="0"/>
              <a:pPr/>
              <a:t>29</a:t>
            </a:fld>
            <a:endParaRPr lang="es-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84DDD0BC-503F-46CB-BDE9-4A0AAB6D2351}" type="datetimeFigureOut">
              <a:rPr lang="es-AR" smtClean="0"/>
              <a:pPr/>
              <a:t>17/06/2012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84DDD0BC-503F-46CB-BDE9-4A0AAB6D2351}" type="datetimeFigureOut">
              <a:rPr lang="es-AR" smtClean="0"/>
              <a:pPr/>
              <a:t>17/06/2012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84DDD0BC-503F-46CB-BDE9-4A0AAB6D2351}" type="datetimeFigureOut">
              <a:rPr lang="es-AR" smtClean="0"/>
              <a:pPr/>
              <a:t>17/06/2012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301625" y="228600"/>
            <a:ext cx="8510588" cy="1325563"/>
          </a:xfrm>
        </p:spPr>
        <p:txBody>
          <a:bodyPr/>
          <a:lstStyle/>
          <a:p>
            <a:r>
              <a:rPr lang="es-ES" smtClean="0"/>
              <a:t>Haga clic para modificar el estilo de título del patrón</a:t>
            </a:r>
            <a:endParaRPr lang="es-AR"/>
          </a:p>
        </p:txBody>
      </p:sp>
      <p:sp>
        <p:nvSpPr>
          <p:cNvPr id="3" name="2 Marcador de texto"/>
          <p:cNvSpPr>
            <a:spLocks noGrp="1"/>
          </p:cNvSpPr>
          <p:nvPr>
            <p:ph type="body" sz="half" idx="1"/>
          </p:nvPr>
        </p:nvSpPr>
        <p:spPr>
          <a:xfrm>
            <a:off x="301625" y="1676400"/>
            <a:ext cx="4194175" cy="44227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76400"/>
            <a:ext cx="4194175" cy="44227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a:xfrm>
            <a:off x="304800" y="6245225"/>
            <a:ext cx="2286000" cy="476250"/>
          </a:xfrm>
        </p:spPr>
        <p:txBody>
          <a:bodyPr/>
          <a:lstStyle>
            <a:lvl1pPr>
              <a:defRPr/>
            </a:lvl1pPr>
          </a:lstStyle>
          <a:p>
            <a:endParaRPr lang="es-ES_tradnl"/>
          </a:p>
        </p:txBody>
      </p:sp>
      <p:sp>
        <p:nvSpPr>
          <p:cNvPr id="6" name="5 Marcador de pie de página"/>
          <p:cNvSpPr>
            <a:spLocks noGrp="1"/>
          </p:cNvSpPr>
          <p:nvPr>
            <p:ph type="ftr" sz="quarter" idx="11"/>
          </p:nvPr>
        </p:nvSpPr>
        <p:spPr>
          <a:xfrm>
            <a:off x="3124200" y="6245225"/>
            <a:ext cx="2895600" cy="476250"/>
          </a:xfrm>
        </p:spPr>
        <p:txBody>
          <a:bodyPr/>
          <a:lstStyle>
            <a:lvl1pPr>
              <a:defRPr/>
            </a:lvl1pPr>
          </a:lstStyle>
          <a:p>
            <a:endParaRPr lang="es-ES_tradnl"/>
          </a:p>
        </p:txBody>
      </p:sp>
      <p:sp>
        <p:nvSpPr>
          <p:cNvPr id="7" name="6 Marcador de número de diapositiva"/>
          <p:cNvSpPr>
            <a:spLocks noGrp="1"/>
          </p:cNvSpPr>
          <p:nvPr>
            <p:ph type="sldNum" sz="quarter" idx="12"/>
          </p:nvPr>
        </p:nvSpPr>
        <p:spPr>
          <a:xfrm>
            <a:off x="6553200" y="6245225"/>
            <a:ext cx="2286000" cy="476250"/>
          </a:xfrm>
        </p:spPr>
        <p:txBody>
          <a:bodyPr/>
          <a:lstStyle>
            <a:lvl1pPr>
              <a:defRPr/>
            </a:lvl1pPr>
          </a:lstStyle>
          <a:p>
            <a:fld id="{6608D361-8CB6-45D3-BD4E-FF3CDD918ECF}" type="slidenum">
              <a:rPr lang="es-ES_tradnl"/>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84DDD0BC-503F-46CB-BDE9-4A0AAB6D2351}" type="datetimeFigureOut">
              <a:rPr lang="es-AR" smtClean="0"/>
              <a:pPr/>
              <a:t>17/06/2012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4DDD0BC-503F-46CB-BDE9-4A0AAB6D2351}" type="datetimeFigureOut">
              <a:rPr lang="es-AR" smtClean="0"/>
              <a:pPr/>
              <a:t>17/06/2012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84DDD0BC-503F-46CB-BDE9-4A0AAB6D2351}" type="datetimeFigureOut">
              <a:rPr lang="es-AR" smtClean="0"/>
              <a:pPr/>
              <a:t>17/06/2012</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84DDD0BC-503F-46CB-BDE9-4A0AAB6D2351}" type="datetimeFigureOut">
              <a:rPr lang="es-AR" smtClean="0"/>
              <a:pPr/>
              <a:t>17/06/2012</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84DDD0BC-503F-46CB-BDE9-4A0AAB6D2351}" type="datetimeFigureOut">
              <a:rPr lang="es-AR" smtClean="0"/>
              <a:pPr/>
              <a:t>17/06/2012</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4DDD0BC-503F-46CB-BDE9-4A0AAB6D2351}" type="datetimeFigureOut">
              <a:rPr lang="es-AR" smtClean="0"/>
              <a:pPr/>
              <a:t>17/06/2012</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4DDD0BC-503F-46CB-BDE9-4A0AAB6D2351}" type="datetimeFigureOut">
              <a:rPr lang="es-AR" smtClean="0"/>
              <a:pPr/>
              <a:t>17/06/2012</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4DDD0BC-503F-46CB-BDE9-4A0AAB6D2351}" type="datetimeFigureOut">
              <a:rPr lang="es-AR" smtClean="0"/>
              <a:pPr/>
              <a:t>17/06/2012</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175BC8AC-ECA4-4C21-BC18-5183428E6B7B}" type="slidenum">
              <a:rPr lang="es-AR" smtClean="0"/>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39999">
              <a:srgbClr val="0A128C"/>
            </a:gs>
            <a:gs pos="70000">
              <a:srgbClr val="181CC7"/>
            </a:gs>
            <a:gs pos="88000">
              <a:srgbClr val="7005D4"/>
            </a:gs>
            <a:gs pos="100000">
              <a:srgbClr val="8C3D91"/>
            </a:gs>
          </a:gsLst>
          <a:lin ang="54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DDD0BC-503F-46CB-BDE9-4A0AAB6D2351}" type="datetimeFigureOut">
              <a:rPr lang="es-AR" smtClean="0"/>
              <a:pPr/>
              <a:t>17/06/2012</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5BC8AC-ECA4-4C21-BC18-5183428E6B7B}" type="slidenum">
              <a:rPr lang="es-AR" smtClean="0"/>
              <a:pPr/>
              <a:t>‹Nº›</a:t>
            </a:fld>
            <a:endParaRPr lang="es-AR"/>
          </a:p>
        </p:txBody>
      </p:sp>
    </p:spTree>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http://eol1.errepar.com/errepar/lpext.dll?f=id&amp;id=1.1.11%5CLaboral%3Ao%3A22a1&amp;cid=1.1.11%5CLaboral&amp;t=V2Documento.html&amp;2.0&amp;p="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hyperlink" Target="http://servicioswww.anses.gov.ar/cerescolarsitio/paginas/certificadoSolicitud.aspx"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AR" dirty="0" smtClean="0"/>
              <a:t>CHARLA </a:t>
            </a:r>
            <a:br>
              <a:rPr lang="es-AR" dirty="0" smtClean="0"/>
            </a:br>
            <a:r>
              <a:rPr lang="es-AR" dirty="0" smtClean="0"/>
              <a:t>18-6-2012</a:t>
            </a:r>
            <a:endParaRPr lang="es-AR" dirty="0"/>
          </a:p>
        </p:txBody>
      </p:sp>
      <p:sp>
        <p:nvSpPr>
          <p:cNvPr id="3" name="2 Subtítulo"/>
          <p:cNvSpPr>
            <a:spLocks noGrp="1"/>
          </p:cNvSpPr>
          <p:nvPr>
            <p:ph type="subTitle" idx="1"/>
          </p:nvPr>
        </p:nvSpPr>
        <p:spPr/>
        <p:txBody>
          <a:bodyPr/>
          <a:lstStyle/>
          <a:p>
            <a:r>
              <a:rPr lang="es-AR" dirty="0" smtClean="0"/>
              <a:t>DRA. MONICA RAMON</a:t>
            </a:r>
            <a:endParaRPr lang="es-A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VARIOS </a:t>
            </a:r>
            <a:endParaRPr lang="es-AR" b="1" dirty="0"/>
          </a:p>
        </p:txBody>
      </p:sp>
      <p:sp>
        <p:nvSpPr>
          <p:cNvPr id="3" name="2 Marcador de contenido"/>
          <p:cNvSpPr>
            <a:spLocks noGrp="1"/>
          </p:cNvSpPr>
          <p:nvPr>
            <p:ph idx="1"/>
          </p:nvPr>
        </p:nvSpPr>
        <p:spPr/>
        <p:txBody>
          <a:bodyPr/>
          <a:lstStyle/>
          <a:p>
            <a:pPr>
              <a:buFontTx/>
              <a:buChar char="-"/>
            </a:pPr>
            <a:r>
              <a:rPr lang="es-AR" dirty="0" smtClean="0"/>
              <a:t>EL CC NO MENCIONA NADA RESPECTO A LA JORNADA, POR LA CUAL SE APLICA LA LEY DE JORNADA ES DECIR 200 HS. MENSUALES. </a:t>
            </a:r>
          </a:p>
          <a:p>
            <a:pPr>
              <a:buFontTx/>
              <a:buChar char="-"/>
            </a:pPr>
            <a:endParaRPr lang="es-AR" dirty="0" smtClean="0"/>
          </a:p>
          <a:p>
            <a:pPr>
              <a:buFontTx/>
              <a:buChar char="-"/>
            </a:pPr>
            <a:r>
              <a:rPr lang="es-AR" dirty="0" smtClean="0"/>
              <a:t>EL DÍA DEL EMPLEADO DE COMERCIO ES EL 26 DE SEPTIEMBRE. </a:t>
            </a:r>
            <a:endParaRPr lang="es-AR"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a:bodyPr>
          <a:lstStyle/>
          <a:p>
            <a:pPr>
              <a:buNone/>
            </a:pPr>
            <a:r>
              <a:rPr lang="es-AR" sz="3600" dirty="0" smtClean="0"/>
              <a:t>  El </a:t>
            </a:r>
            <a:r>
              <a:rPr lang="es-AR" sz="3600" dirty="0" smtClean="0"/>
              <a:t>accionar de la demandada ha implicado un ejercicio violatorio de elementales derechos de la parte actora, quien se encontraba al momento del despido en un estado de mayor vulnerabilidad por la patología que sufría, circunstancia que estaba en conocimiento de su empleador al momento de resolver el contrato de trabajo sin causa.”</a:t>
            </a:r>
            <a:br>
              <a:rPr lang="es-AR" sz="3600" dirty="0" smtClean="0"/>
            </a:br>
            <a:r>
              <a:rPr lang="es-AR" sz="3600" dirty="0" smtClean="0"/>
              <a:t/>
            </a:r>
            <a:br>
              <a:rPr lang="es-AR" sz="3600" dirty="0" smtClean="0"/>
            </a:br>
            <a:endParaRPr lang="es-AR" sz="3600" dirty="0" smtClean="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lnSpcReduction="10000"/>
          </a:bodyPr>
          <a:lstStyle/>
          <a:p>
            <a:pPr>
              <a:buNone/>
            </a:pPr>
            <a:r>
              <a:rPr lang="es-AR" sz="3600" dirty="0" smtClean="0"/>
              <a:t/>
            </a:r>
            <a:br>
              <a:rPr lang="es-AR" sz="3600" dirty="0" smtClean="0"/>
            </a:br>
            <a:r>
              <a:rPr lang="es-AR" sz="3600" dirty="0" smtClean="0"/>
              <a:t>El </a:t>
            </a:r>
            <a:r>
              <a:rPr lang="es-AR" sz="3600" dirty="0" smtClean="0"/>
              <a:t>art 1° de la Ley 23592 al incluir en su temática todo acto u omisión discriminatoria determinados por motivos tales como raza, religión nacionalidad, ideología, opinión política o sexo, posición social o caracteres físicos, también incluye toda posibilidad de discriminación en todo el sistema jurídico del </a:t>
            </a:r>
            <a:r>
              <a:rPr lang="es-AR" sz="3600" dirty="0" smtClean="0"/>
              <a:t>despido. </a:t>
            </a:r>
            <a:endParaRPr lang="es-AR" sz="3600" dirty="0" smtClean="0"/>
          </a:p>
          <a:p>
            <a:pPr>
              <a:buNone/>
            </a:pPr>
            <a:r>
              <a:rPr lang="es-AR" sz="3600" dirty="0" smtClean="0"/>
              <a:t> </a:t>
            </a:r>
            <a:r>
              <a:rPr lang="es-AR" sz="3600" dirty="0" smtClean="0"/>
              <a:t>  Por lo cual, este es un caso de despido discriminatorio. </a:t>
            </a:r>
            <a:endParaRPr lang="es-AR" sz="3600" dirty="0" smtClean="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a:bodyPr>
          <a:lstStyle/>
          <a:p>
            <a:pPr>
              <a:buNone/>
            </a:pPr>
            <a:r>
              <a:rPr lang="es-AR" sz="3600" dirty="0" smtClean="0"/>
              <a:t/>
            </a:r>
            <a:br>
              <a:rPr lang="es-AR" sz="3600" dirty="0" smtClean="0"/>
            </a:br>
            <a:endParaRPr lang="es-AR" sz="3600" dirty="0" smtClean="0"/>
          </a:p>
          <a:p>
            <a:pPr>
              <a:buNone/>
            </a:pPr>
            <a:r>
              <a:rPr lang="es-AR" sz="3600" dirty="0" smtClean="0"/>
              <a:t>    </a:t>
            </a:r>
            <a:r>
              <a:rPr lang="es-AR" sz="4000" dirty="0" smtClean="0"/>
              <a:t>“</a:t>
            </a:r>
            <a:r>
              <a:rPr lang="es-AR" sz="4000" dirty="0" err="1" smtClean="0"/>
              <a:t>Fernandez</a:t>
            </a:r>
            <a:r>
              <a:rPr lang="es-AR" sz="4000" dirty="0" smtClean="0"/>
              <a:t> </a:t>
            </a:r>
            <a:r>
              <a:rPr lang="es-AR" sz="4000" dirty="0" smtClean="0"/>
              <a:t>Ortiz de Rosas </a:t>
            </a:r>
            <a:r>
              <a:rPr lang="es-AR" sz="4000" dirty="0" err="1" smtClean="0"/>
              <a:t>Gaston</a:t>
            </a:r>
            <a:r>
              <a:rPr lang="es-AR" sz="4000" dirty="0" smtClean="0"/>
              <a:t> c/Sociedad Italiana de Beneficencia en Buenos Aires s/despido” – CNTRAB – SALA VI – 14/12/2011</a:t>
            </a:r>
          </a:p>
          <a:p>
            <a:pPr>
              <a:buNone/>
            </a:pPr>
            <a:endParaRPr lang="es-AR" sz="3600" dirty="0" smtClean="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fontScale="77500" lnSpcReduction="20000"/>
          </a:bodyPr>
          <a:lstStyle/>
          <a:p>
            <a:pPr>
              <a:buNone/>
            </a:pPr>
            <a:endParaRPr lang="es-AR" sz="3600" dirty="0" smtClean="0"/>
          </a:p>
          <a:p>
            <a:pPr>
              <a:buNone/>
            </a:pPr>
            <a:r>
              <a:rPr lang="es-AR" sz="3600" dirty="0" smtClean="0"/>
              <a:t>   </a:t>
            </a:r>
            <a:r>
              <a:rPr lang="es-AR" sz="4100" dirty="0" smtClean="0"/>
              <a:t>El actor se encontraba vinculado con la Asociación a través de un contrato de pasantía. </a:t>
            </a:r>
          </a:p>
          <a:p>
            <a:pPr>
              <a:buNone/>
            </a:pPr>
            <a:r>
              <a:rPr lang="es-AR" sz="4100" dirty="0" smtClean="0"/>
              <a:t>   Resultando </a:t>
            </a:r>
            <a:r>
              <a:rPr lang="es-AR" sz="4100" dirty="0" smtClean="0"/>
              <a:t>también confusa el área de trabajo del actor que, siendo un estudiante de la carrera de administración de empresas, es destinado al área de sistemas. Ello no puede otra cosa que conllevar a la caducidad de la figura y la aplicación lisa y llana de las normas del derecho protectorio laboral, ya que el trabajador es sujeto de preferente tutela, conforme art.14 bis y doctrina CSJN </a:t>
            </a:r>
            <a:br>
              <a:rPr lang="es-AR" sz="4100" dirty="0" smtClean="0"/>
            </a:br>
            <a:endParaRPr lang="es-AR" sz="4100" dirty="0" smtClean="0"/>
          </a:p>
          <a:p>
            <a:pPr>
              <a:buNone/>
            </a:pPr>
            <a:r>
              <a:rPr lang="es-AR" sz="3600" dirty="0" smtClean="0"/>
              <a:t>    </a:t>
            </a:r>
            <a:endParaRPr lang="es-AR" sz="4000" dirty="0" smtClean="0"/>
          </a:p>
          <a:p>
            <a:pPr>
              <a:buNone/>
            </a:pPr>
            <a:endParaRPr lang="es-AR" sz="3600" dirty="0" smtClean="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fontScale="25000" lnSpcReduction="20000"/>
          </a:bodyPr>
          <a:lstStyle/>
          <a:p>
            <a:pPr>
              <a:buNone/>
            </a:pPr>
            <a:r>
              <a:rPr lang="es-AR" sz="3600" dirty="0" smtClean="0"/>
              <a:t>    </a:t>
            </a:r>
          </a:p>
          <a:p>
            <a:pPr>
              <a:buNone/>
            </a:pPr>
            <a:r>
              <a:rPr lang="es-AR" sz="11200" dirty="0" smtClean="0"/>
              <a:t> </a:t>
            </a:r>
            <a:r>
              <a:rPr lang="es-AR" sz="11200" dirty="0" smtClean="0"/>
              <a:t>    Si </a:t>
            </a:r>
            <a:r>
              <a:rPr lang="es-AR" sz="11200" dirty="0" smtClean="0"/>
              <a:t>bien el régimen de pasantías establecido por la Ley 25165 -propio de otra época- vigente al momento de la relación de autos no tenía la rigurosidad ni contralor del actual, como tampoco una norma de caducidad específica como la del art. 19 de la Ley 26427/08 ello se impone en virtud de la inalterada presencia de los principios generales del Derecho del Trabajo: </a:t>
            </a:r>
            <a:r>
              <a:rPr lang="es-AR" sz="11200" dirty="0" err="1" smtClean="0"/>
              <a:t>irrenunciabilidad</a:t>
            </a:r>
            <a:r>
              <a:rPr lang="es-AR" sz="11200" dirty="0" smtClean="0"/>
              <a:t> y primacía de la realidad en el marco del protectorio (art. 14 bis Const. Nacional y art. 11 LCT –</a:t>
            </a:r>
            <a:r>
              <a:rPr lang="es-AR" sz="11200" dirty="0" err="1" smtClean="0"/>
              <a:t>to</a:t>
            </a:r>
            <a:r>
              <a:rPr lang="es-AR" sz="11200" dirty="0" smtClean="0"/>
              <a:t>-). Por ello, de </a:t>
            </a:r>
            <a:r>
              <a:rPr lang="es-AR" sz="11200" dirty="0" smtClean="0"/>
              <a:t>corresponde consignar configurada </a:t>
            </a:r>
            <a:r>
              <a:rPr lang="es-AR" sz="11200" dirty="0" smtClean="0"/>
              <a:t>la existencia de la relación laboral subordinada entre actor y demandada… con todos sus efectos laborales y previsionales</a:t>
            </a:r>
          </a:p>
          <a:p>
            <a:pPr>
              <a:buNone/>
            </a:pPr>
            <a:r>
              <a:rPr lang="es-AR" sz="4100" dirty="0" smtClean="0"/>
              <a:t/>
            </a:r>
            <a:br>
              <a:rPr lang="es-AR" sz="4100" dirty="0" smtClean="0"/>
            </a:br>
            <a:endParaRPr lang="es-AR" sz="4100" dirty="0" smtClean="0"/>
          </a:p>
          <a:p>
            <a:pPr>
              <a:buNone/>
            </a:pPr>
            <a:r>
              <a:rPr lang="es-AR" sz="3600" dirty="0" smtClean="0"/>
              <a:t>    </a:t>
            </a:r>
            <a:endParaRPr lang="es-AR" sz="4000" dirty="0" smtClean="0"/>
          </a:p>
          <a:p>
            <a:pPr>
              <a:buNone/>
            </a:pPr>
            <a:endParaRPr lang="es-AR" sz="3600" dirty="0" smtClean="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a:bodyPr>
          <a:lstStyle/>
          <a:p>
            <a:pPr algn="ctr">
              <a:buNone/>
            </a:pPr>
            <a:endParaRPr lang="es-AR" sz="4000" dirty="0" smtClean="0"/>
          </a:p>
          <a:p>
            <a:pPr algn="ctr">
              <a:buNone/>
            </a:pPr>
            <a:endParaRPr lang="es-AR" sz="4000" dirty="0" smtClean="0"/>
          </a:p>
          <a:p>
            <a:pPr algn="ctr">
              <a:buNone/>
            </a:pPr>
            <a:endParaRPr lang="es-AR" sz="4000" dirty="0" smtClean="0"/>
          </a:p>
          <a:p>
            <a:pPr algn="ctr">
              <a:buNone/>
            </a:pPr>
            <a:r>
              <a:rPr lang="es-AR" sz="4000" dirty="0" smtClean="0"/>
              <a:t>    </a:t>
            </a:r>
            <a:r>
              <a:rPr lang="es-AR" sz="4000" b="1" dirty="0" smtClean="0"/>
              <a:t>"</a:t>
            </a:r>
            <a:r>
              <a:rPr lang="es-AR" sz="4000" b="1" dirty="0" err="1" smtClean="0"/>
              <a:t>Nuñez</a:t>
            </a:r>
            <a:r>
              <a:rPr lang="es-AR" sz="4000" b="1" dirty="0" smtClean="0"/>
              <a:t> Mario c/ Transportadora de Gas del Norte SA s/ despido" – CNTRAB – SALA III – 30/12/2011</a:t>
            </a:r>
            <a:endParaRPr lang="es-AR" sz="4000" dirty="0" smtClean="0"/>
          </a:p>
          <a:p>
            <a:pPr>
              <a:buNone/>
            </a:pPr>
            <a:endParaRPr lang="es-AR" sz="3600" dirty="0" smtClean="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fontScale="92500" lnSpcReduction="10000"/>
          </a:bodyPr>
          <a:lstStyle/>
          <a:p>
            <a:pPr>
              <a:buNone/>
            </a:pPr>
            <a:r>
              <a:rPr lang="es-AR" sz="4000" dirty="0" smtClean="0"/>
              <a:t>   El </a:t>
            </a:r>
            <a:r>
              <a:rPr lang="es-AR" sz="4000" dirty="0" smtClean="0"/>
              <a:t>accionante sostuvo que no era procedente retener suma alguna por impuesto a las ganancias.-</a:t>
            </a:r>
            <a:br>
              <a:rPr lang="es-AR" sz="4000" dirty="0" smtClean="0"/>
            </a:br>
            <a:r>
              <a:rPr lang="es-AR" sz="4000" dirty="0" smtClean="0"/>
              <a:t>La parte demandada hizo una retención de $ 18.529,50, argumentando que algunos créditos debían tributar el impuesto a las ganancias porque no () estaban exentos, conforme resulta de la ley 20.628, y que luego iba a efectuar la respectiva integración de ese monto a la </a:t>
            </a:r>
            <a:r>
              <a:rPr lang="es-AR" sz="4000" dirty="0" smtClean="0"/>
              <a:t>AFIP.</a:t>
            </a:r>
          </a:p>
          <a:p>
            <a:pPr algn="ctr">
              <a:buNone/>
            </a:pPr>
            <a:endParaRPr lang="es-AR" sz="4000" dirty="0" smtClean="0"/>
          </a:p>
          <a:p>
            <a:pPr algn="ctr">
              <a:buNone/>
            </a:pPr>
            <a:endParaRPr lang="es-AR" sz="4000" dirty="0" smtClean="0"/>
          </a:p>
          <a:p>
            <a:pPr>
              <a:buNone/>
            </a:pPr>
            <a:endParaRPr lang="es-AR" sz="3600" dirty="0" smtClean="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fontScale="77500" lnSpcReduction="20000"/>
          </a:bodyPr>
          <a:lstStyle/>
          <a:p>
            <a:pPr>
              <a:buNone/>
            </a:pPr>
            <a:r>
              <a:rPr lang="es-AR" sz="4000" dirty="0" smtClean="0"/>
              <a:t>    Así</a:t>
            </a:r>
            <a:r>
              <a:rPr lang="es-AR" sz="4000" dirty="0" smtClean="0"/>
              <a:t>, la demandada pretende realizar la retención del impuesto sobre todos los rubros que componen la liquidación, por lo que corresponde analizar si su actitud fue ajustada a derecho.-</a:t>
            </a:r>
            <a:br>
              <a:rPr lang="es-AR" sz="4000" dirty="0" smtClean="0"/>
            </a:br>
            <a:r>
              <a:rPr lang="es-AR" sz="4000" dirty="0" smtClean="0"/>
              <a:t>Cabe tener en cuenta que el art. 2 de la ley 20.628 (conf. ley 25.414), establece "A los efectos de esta ley son ganancias, sin perjuicio de lo dispuesto especialmente en cada categoría y aun cuando no se indiquen en ellas: 1) los rendimientos, rentas o enriquecimientos susceptibles de una periodicidad que implique la permanencia de la fuente que los produce y su habilitación".-</a:t>
            </a:r>
            <a:br>
              <a:rPr lang="es-AR" sz="4000" dirty="0" smtClean="0"/>
            </a:br>
            <a:endParaRPr lang="es-AR" sz="4000" dirty="0" smtClean="0"/>
          </a:p>
          <a:p>
            <a:pPr>
              <a:buNone/>
            </a:pPr>
            <a:endParaRPr lang="es-AR" sz="3600" dirty="0" smtClean="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fontScale="85000" lnSpcReduction="20000"/>
          </a:bodyPr>
          <a:lstStyle/>
          <a:p>
            <a:pPr>
              <a:buNone/>
            </a:pPr>
            <a:r>
              <a:rPr lang="es-AR" sz="3600" dirty="0" smtClean="0"/>
              <a:t>  Al </a:t>
            </a:r>
            <a:r>
              <a:rPr lang="es-AR" sz="3600" dirty="0" smtClean="0"/>
              <a:t>respecto, al interpretar una disposición similar, contenida en el art. 1 de la ley 11.682, la Corte Suprema de Justicia de la Nación señaló que "...si bien los réditos o rentas no presentan en sí mismos rasgos distintivos, existen signos o caracteres objetivos tales como la periodicidad, la permanencia de la fuente que los produce y su habilitación que permiten reconocerlos con relativa seguridad. La idea de periodicidad está claramente expresada, pues el tributo recae sobre una entrada que persiste o es susceptible de persistir. Así el fruto que produce el árbol o la cosecha que da la tierra, el arrendamiento, el salario o el interés de un capital" (</a:t>
            </a:r>
            <a:r>
              <a:rPr lang="es-AR" sz="3600" b="1" dirty="0" smtClean="0"/>
              <a:t>Fallos</a:t>
            </a:r>
            <a:r>
              <a:rPr lang="es-AR" sz="3600" dirty="0" smtClean="0"/>
              <a:t> 182:417).-</a:t>
            </a:r>
            <a:br>
              <a:rPr lang="es-AR" sz="3600" dirty="0" smtClean="0"/>
            </a:br>
            <a:endParaRPr lang="es-AR" sz="3600" dirty="0" smtClean="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a:ln>
            <a:solidFill>
              <a:schemeClr val="tx1"/>
            </a:solidFill>
          </a:ln>
        </p:spPr>
        <p:txBody>
          <a:bodyPr>
            <a:normAutofit fontScale="70000" lnSpcReduction="20000"/>
          </a:bodyPr>
          <a:lstStyle/>
          <a:p>
            <a:pPr>
              <a:buNone/>
            </a:pPr>
            <a:r>
              <a:rPr lang="es-AR" sz="3600" dirty="0" smtClean="0"/>
              <a:t>   </a:t>
            </a:r>
            <a:r>
              <a:rPr lang="es-AR" sz="4100" dirty="0" smtClean="0"/>
              <a:t>Estas </a:t>
            </a:r>
            <a:r>
              <a:rPr lang="es-AR" sz="4100" dirty="0" smtClean="0"/>
              <a:t>consideraciones, son plenamente aplicables al "sub lite", pues caracterizan a la denominada "teoría de la fuente", "teoría clásica de la renta" o "renta-producto", que la ley adopta durante el período de la </a:t>
            </a:r>
            <a:r>
              <a:rPr lang="es-AR" sz="4100" dirty="0" err="1" smtClean="0"/>
              <a:t>litis</a:t>
            </a:r>
            <a:r>
              <a:rPr lang="es-AR" sz="4100" dirty="0" smtClean="0"/>
              <a:t> para las personas físicas y sucesiones indivisas (conf. art. 2 de la ley 20.628, ya transcripto).-</a:t>
            </a:r>
            <a:br>
              <a:rPr lang="es-AR" sz="4100" dirty="0" smtClean="0"/>
            </a:br>
            <a:r>
              <a:rPr lang="es-AR" sz="4100" dirty="0" smtClean="0"/>
              <a:t>Más puntualmente, y al analizar una indemnización en particular, y verificar si se daban las condiciones de la norma, la Corte Suprema de Justicia de la Nación, en la </a:t>
            </a:r>
            <a:r>
              <a:rPr lang="es-AR" sz="4100" dirty="0" smtClean="0"/>
              <a:t>causa “De Lorenzo c/DGI, </a:t>
            </a:r>
            <a:r>
              <a:rPr lang="es-AR" sz="4100" dirty="0" smtClean="0"/>
              <a:t>sentencia del 17.6.09 (D. 1148 L. XLII), estableció que la indemnización por despido por causa de embarazo carece de periodicidad y de la permanencia de la fuente necesaria para quedar sujeta al gravamen.-</a:t>
            </a:r>
            <a:br>
              <a:rPr lang="es-AR" sz="4100" dirty="0" smtClean="0"/>
            </a:br>
            <a:r>
              <a:rPr lang="es-AR" sz="4100" dirty="0" smtClean="0"/>
              <a:t/>
            </a:r>
            <a:br>
              <a:rPr lang="es-AR" sz="4100" dirty="0" smtClean="0"/>
            </a:br>
            <a:endParaRPr lang="es-AR" sz="4100"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AUMENTO DEL MAYO 2012</a:t>
            </a:r>
            <a:endParaRPr lang="es-AR" b="1" dirty="0"/>
          </a:p>
        </p:txBody>
      </p:sp>
      <p:sp>
        <p:nvSpPr>
          <p:cNvPr id="3" name="2 Marcador de contenido"/>
          <p:cNvSpPr>
            <a:spLocks noGrp="1"/>
          </p:cNvSpPr>
          <p:nvPr>
            <p:ph idx="1"/>
          </p:nvPr>
        </p:nvSpPr>
        <p:spPr/>
        <p:txBody>
          <a:bodyPr>
            <a:normAutofit/>
          </a:bodyPr>
          <a:lstStyle/>
          <a:p>
            <a:r>
              <a:rPr lang="es-AR" dirty="0" smtClean="0"/>
              <a:t>AUMENTO DEL 24% SOBRE EL SUELDO BÁSICO DE CATEGORIA, QUE SE OTORGARA: </a:t>
            </a:r>
          </a:p>
          <a:p>
            <a:pPr>
              <a:buNone/>
            </a:pPr>
            <a:r>
              <a:rPr lang="es-AR" dirty="0" smtClean="0"/>
              <a:t>    - 15% EN MAYO 2012</a:t>
            </a:r>
          </a:p>
          <a:p>
            <a:pPr>
              <a:buNone/>
            </a:pPr>
            <a:r>
              <a:rPr lang="es-AR" dirty="0" smtClean="0"/>
              <a:t>    -  9% EN NOVIEMBRE 2012</a:t>
            </a:r>
          </a:p>
          <a:p>
            <a:r>
              <a:rPr lang="es-AR" dirty="0" smtClean="0"/>
              <a:t>ESTAS SUMAS SE CONSIDERARÁN NO REMUNERATIVAS HASTA: </a:t>
            </a:r>
          </a:p>
          <a:p>
            <a:pPr>
              <a:buNone/>
            </a:pPr>
            <a:r>
              <a:rPr lang="es-AR" dirty="0" smtClean="0"/>
              <a:t>    - DESDE MAYO A OCTUBRE 2012</a:t>
            </a:r>
          </a:p>
          <a:p>
            <a:pPr>
              <a:buNone/>
            </a:pPr>
            <a:r>
              <a:rPr lang="es-AR" dirty="0" smtClean="0"/>
              <a:t>    - DESDE NOVIEMBRE 2012 A ABRIL 2013 </a:t>
            </a:r>
            <a:endParaRPr lang="es-AR"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a:ln>
            <a:solidFill>
              <a:schemeClr val="tx1"/>
            </a:solidFill>
          </a:ln>
        </p:spPr>
        <p:txBody>
          <a:bodyPr>
            <a:normAutofit/>
          </a:bodyPr>
          <a:lstStyle/>
          <a:p>
            <a:pPr>
              <a:buNone/>
            </a:pPr>
            <a:r>
              <a:rPr lang="es-AR" sz="4100" dirty="0" smtClean="0"/>
              <a:t/>
            </a:r>
            <a:br>
              <a:rPr lang="es-AR" sz="4100" dirty="0" smtClean="0"/>
            </a:br>
            <a:r>
              <a:rPr lang="es-AR" sz="4100" dirty="0" smtClean="0"/>
              <a:t>Por lo expuesto, ambos jueces coinciden en que la indemnización incrementada por la ley 25.561 se encuentran exentos del Impuesto a las Ganancias, por lo cual ordenan  devolver los montos. </a:t>
            </a:r>
            <a:endParaRPr lang="es-AR" sz="41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AUMENTO DEL MAYO 2012</a:t>
            </a:r>
            <a:endParaRPr lang="es-AR" b="1" dirty="0"/>
          </a:p>
        </p:txBody>
      </p:sp>
      <p:sp>
        <p:nvSpPr>
          <p:cNvPr id="3" name="2 Marcador de contenido"/>
          <p:cNvSpPr>
            <a:spLocks noGrp="1"/>
          </p:cNvSpPr>
          <p:nvPr>
            <p:ph idx="1"/>
          </p:nvPr>
        </p:nvSpPr>
        <p:spPr>
          <a:xfrm>
            <a:off x="457200" y="1052736"/>
            <a:ext cx="8229600" cy="5073427"/>
          </a:xfrm>
        </p:spPr>
        <p:txBody>
          <a:bodyPr>
            <a:normAutofit fontScale="92500"/>
          </a:bodyPr>
          <a:lstStyle/>
          <a:p>
            <a:r>
              <a:rPr lang="es-AR" dirty="0" smtClean="0"/>
              <a:t> A ESTAS SUMAS NO REMUNERATIVAS AL QUE ADICIONARLE EL PRESENTISMO. </a:t>
            </a:r>
          </a:p>
          <a:p>
            <a:pPr>
              <a:buNone/>
            </a:pPr>
            <a:r>
              <a:rPr lang="es-AR" dirty="0" smtClean="0"/>
              <a:t>    HAY QUE CONSIDERARLAS PARA EL SAC,  LAS LICENCIAS ORDINARIAS, LAS HORAS EXTRAS,  FERIADOS, LAS INDEMNIZACIONES EN CASO DE DESPIDO Y EN LAS PRESTACIONES INCAPACIDAD LABORAL TEMPORARIA.  </a:t>
            </a:r>
            <a:r>
              <a:rPr lang="es-AR" b="1" i="1" dirty="0" smtClean="0"/>
              <a:t>FALLOS</a:t>
            </a:r>
            <a:endParaRPr lang="es-AR" dirty="0" smtClean="0"/>
          </a:p>
          <a:p>
            <a:r>
              <a:rPr lang="es-AR" dirty="0" smtClean="0"/>
              <a:t>EN CASO DE UNA LICENCIA POR MATERNIDAD </a:t>
            </a:r>
          </a:p>
          <a:p>
            <a:pPr>
              <a:buNone/>
            </a:pPr>
            <a:r>
              <a:rPr lang="es-AR" dirty="0" smtClean="0"/>
              <a:t>  SE CONVIERTEN EN REMUNERATIVO</a:t>
            </a:r>
          </a:p>
          <a:p>
            <a:pPr>
              <a:buNone/>
            </a:pPr>
            <a:r>
              <a:rPr lang="es-AR" b="1" dirty="0" smtClean="0"/>
              <a:t>   NO SE DETERMINA ANTIGÜEDAD </a:t>
            </a:r>
          </a:p>
          <a:p>
            <a:endParaRPr lang="es-AR"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AUMENTO DEL MAYO 2012</a:t>
            </a:r>
            <a:endParaRPr lang="es-AR" b="1" dirty="0"/>
          </a:p>
        </p:txBody>
      </p:sp>
      <p:sp>
        <p:nvSpPr>
          <p:cNvPr id="3" name="2 Marcador de contenido"/>
          <p:cNvSpPr>
            <a:spLocks noGrp="1"/>
          </p:cNvSpPr>
          <p:nvPr>
            <p:ph idx="1"/>
          </p:nvPr>
        </p:nvSpPr>
        <p:spPr>
          <a:xfrm>
            <a:off x="457200" y="1052736"/>
            <a:ext cx="8229600" cy="5073427"/>
          </a:xfrm>
        </p:spPr>
        <p:txBody>
          <a:bodyPr>
            <a:normAutofit/>
          </a:bodyPr>
          <a:lstStyle/>
          <a:p>
            <a:pPr>
              <a:buNone/>
            </a:pPr>
            <a:r>
              <a:rPr lang="es-AR" dirty="0" smtClean="0"/>
              <a:t>  DETERMINACION DEL 1° SAC </a:t>
            </a:r>
          </a:p>
          <a:p>
            <a:pPr>
              <a:buNone/>
            </a:pPr>
            <a:r>
              <a:rPr lang="es-AR" dirty="0" smtClean="0"/>
              <a:t>  HAY QUE CONSIDERAR LA INCIDENCIA DEL NO</a:t>
            </a:r>
          </a:p>
          <a:p>
            <a:pPr>
              <a:buNone/>
            </a:pPr>
            <a:r>
              <a:rPr lang="es-AR" dirty="0" smtClean="0"/>
              <a:t>  REMUNARATIVO POR PROPORCIONAL POR LOS MESES DE MAYO Y JUNIO DE 2012. </a:t>
            </a:r>
          </a:p>
          <a:p>
            <a:pPr>
              <a:buNone/>
            </a:pPr>
            <a:endParaRPr lang="es-AR" dirty="0" smtClean="0"/>
          </a:p>
          <a:p>
            <a:pPr>
              <a:buNone/>
            </a:pPr>
            <a:r>
              <a:rPr lang="es-AR" dirty="0" smtClean="0"/>
              <a:t>   NO SE DICE NADA DEL INCREMENTO DE NOVIEMBRE, CUANDO DEBERÍA TAMBIEN CONSIDERARSE EN EL SAC DEL 2° SEMESTRE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AUMENTO DEL MAYO 2012</a:t>
            </a:r>
            <a:endParaRPr lang="es-AR" b="1" dirty="0"/>
          </a:p>
        </p:txBody>
      </p:sp>
      <p:sp>
        <p:nvSpPr>
          <p:cNvPr id="3" name="2 Marcador de contenido"/>
          <p:cNvSpPr>
            <a:spLocks noGrp="1"/>
          </p:cNvSpPr>
          <p:nvPr>
            <p:ph idx="1"/>
          </p:nvPr>
        </p:nvSpPr>
        <p:spPr>
          <a:xfrm>
            <a:off x="457200" y="1052736"/>
            <a:ext cx="8229600" cy="5073427"/>
          </a:xfrm>
        </p:spPr>
        <p:txBody>
          <a:bodyPr>
            <a:normAutofit/>
          </a:bodyPr>
          <a:lstStyle/>
          <a:p>
            <a:pPr>
              <a:buNone/>
            </a:pPr>
            <a:r>
              <a:rPr lang="es-AR" dirty="0" smtClean="0"/>
              <a:t>  	ESTOS AUMENTOS SE PODRÁN COMPENSAR O ABSORVER, HASTA LA CONCURRENCIA, LOS IMPORTES DE CARÁCTER GENERAL, SECTORIAL O INDIVIDUAL, OTORGADOS POR EL EMPLEADOR A PARTIR EL 1° DE MAYO DE 2011, </a:t>
            </a:r>
            <a:r>
              <a:rPr lang="es-AR" b="1" i="1" dirty="0" smtClean="0"/>
              <a:t>QUE HUBIESEN SIDO ABONADOS A CUENTA DE LOS AUMENTOS QUE DETERMINE EL PRESENTE CONVENIO COLECTIVO, CUALQUIERA SEA SU DENOMINACION. </a:t>
            </a:r>
            <a:endParaRPr lang="es-AR"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AUMENTO DEL MAYO 2012</a:t>
            </a:r>
            <a:endParaRPr lang="es-AR" b="1" dirty="0"/>
          </a:p>
        </p:txBody>
      </p:sp>
      <p:sp>
        <p:nvSpPr>
          <p:cNvPr id="3" name="2 Marcador de contenido"/>
          <p:cNvSpPr>
            <a:spLocks noGrp="1"/>
          </p:cNvSpPr>
          <p:nvPr>
            <p:ph idx="1"/>
          </p:nvPr>
        </p:nvSpPr>
        <p:spPr>
          <a:xfrm>
            <a:off x="457200" y="1268760"/>
            <a:ext cx="8229600" cy="4857403"/>
          </a:xfrm>
        </p:spPr>
        <p:txBody>
          <a:bodyPr>
            <a:normAutofit/>
          </a:bodyPr>
          <a:lstStyle/>
          <a:p>
            <a:pPr>
              <a:buNone/>
            </a:pPr>
            <a:r>
              <a:rPr lang="es-AR" dirty="0" smtClean="0"/>
              <a:t>  	ESTAS SUMAS NO REMUNERATIVAS SI GENERARÁN APORTES Y CONTRIBUCIONES CON DESTINO A LAS OBRAS SOCIALES Y SINDICALES. </a:t>
            </a:r>
          </a:p>
          <a:p>
            <a:pPr>
              <a:buNone/>
            </a:pPr>
            <a:endParaRPr lang="es-AR" dirty="0" smtClean="0"/>
          </a:p>
          <a:p>
            <a:pPr>
              <a:buNone/>
            </a:pPr>
            <a:r>
              <a:rPr lang="es-AR" dirty="0" smtClean="0"/>
              <a:t> -- GENERA UN APORTE ADICIONAL DE CADA TRABAJADOR COMPRENDIDO EN EL CC DE $100 CON DESTINO A OSECAC.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AUMENTO DEL MAYO 2012</a:t>
            </a:r>
            <a:endParaRPr lang="es-AR" b="1" dirty="0"/>
          </a:p>
        </p:txBody>
      </p:sp>
      <p:sp>
        <p:nvSpPr>
          <p:cNvPr id="3" name="2 Marcador de contenido"/>
          <p:cNvSpPr>
            <a:spLocks noGrp="1"/>
          </p:cNvSpPr>
          <p:nvPr>
            <p:ph idx="1"/>
          </p:nvPr>
        </p:nvSpPr>
        <p:spPr>
          <a:xfrm>
            <a:off x="457200" y="1268760"/>
            <a:ext cx="8229600" cy="4857403"/>
          </a:xfrm>
        </p:spPr>
        <p:txBody>
          <a:bodyPr>
            <a:normAutofit/>
          </a:bodyPr>
          <a:lstStyle/>
          <a:p>
            <a:pPr>
              <a:buNone/>
            </a:pPr>
            <a:r>
              <a:rPr lang="es-AR" dirty="0" smtClean="0"/>
              <a:t>  	</a:t>
            </a:r>
          </a:p>
          <a:p>
            <a:pPr>
              <a:buNone/>
            </a:pPr>
            <a:r>
              <a:rPr lang="es-AR" dirty="0" smtClean="0"/>
              <a:t>    </a:t>
            </a:r>
            <a:r>
              <a:rPr lang="es-AR" sz="4400" dirty="0" smtClean="0"/>
              <a:t>ESTE ACUERDO DISPONE QUE LOS SINDICATOS Y LA FEDERACIÓN OTORGARAN A LOS EMPLEADORES PLANES DE PAGO PARA REGULARIZAR LAS SUMAS ADEUDADAS</a:t>
            </a:r>
            <a:r>
              <a:rPr lang="es-AR" dirty="0" smtClean="0"/>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AUMENTO DEL MAYO 2012</a:t>
            </a:r>
            <a:endParaRPr lang="es-AR" b="1" dirty="0"/>
          </a:p>
        </p:txBody>
      </p:sp>
      <p:sp>
        <p:nvSpPr>
          <p:cNvPr id="3" name="2 Marcador de contenido"/>
          <p:cNvSpPr>
            <a:spLocks noGrp="1"/>
          </p:cNvSpPr>
          <p:nvPr>
            <p:ph idx="1"/>
          </p:nvPr>
        </p:nvSpPr>
        <p:spPr>
          <a:xfrm>
            <a:off x="457200" y="1268760"/>
            <a:ext cx="8229600" cy="4857403"/>
          </a:xfrm>
        </p:spPr>
        <p:txBody>
          <a:bodyPr>
            <a:normAutofit/>
          </a:bodyPr>
          <a:lstStyle/>
          <a:p>
            <a:pPr>
              <a:buNone/>
            </a:pPr>
            <a:r>
              <a:rPr lang="es-AR" dirty="0" smtClean="0"/>
              <a:t>  	</a:t>
            </a:r>
          </a:p>
          <a:p>
            <a:pPr>
              <a:buNone/>
            </a:pPr>
            <a:r>
              <a:rPr lang="es-AR" dirty="0" smtClean="0"/>
              <a:t>    EJEMPLO UN EMPLEADO ADMINISTRATIVO “A”, CON 5 AÑOS DE ANTIGÜEDAD, EL CUAL NO HABÍA RECIBIDO SUMA ALGUNA EN CONCEPTO DE AUMENTO DESDE MAYO 2011</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539552" y="908719"/>
          <a:ext cx="8229600" cy="5798156"/>
        </p:xfrm>
        <a:graphic>
          <a:graphicData uri="http://schemas.openxmlformats.org/drawingml/2006/table">
            <a:tbl>
              <a:tblPr firstRow="1" bandRow="1">
                <a:tableStyleId>{2D5ABB26-0587-4C30-8999-92F81FD0307C}</a:tableStyleId>
              </a:tblPr>
              <a:tblGrid>
                <a:gridCol w="2057400"/>
                <a:gridCol w="2057400"/>
                <a:gridCol w="2057400"/>
                <a:gridCol w="2057400"/>
              </a:tblGrid>
              <a:tr h="475883">
                <a:tc>
                  <a:txBody>
                    <a:bodyPr/>
                    <a:lstStyle/>
                    <a:p>
                      <a:pPr algn="l" fontAlgn="b"/>
                      <a:r>
                        <a:rPr lang="es-AR" sz="2000" b="1" u="none" strike="noStrike" dirty="0"/>
                        <a:t>CONCEPTOS </a:t>
                      </a:r>
                      <a:endParaRPr lang="es-AR" sz="2000" b="1" i="0" u="none" strike="noStrike" dirty="0">
                        <a:solidFill>
                          <a:srgbClr val="000000"/>
                        </a:solidFill>
                        <a:latin typeface="Calibri"/>
                      </a:endParaRPr>
                    </a:p>
                  </a:txBody>
                  <a:tcPr marL="9525" marR="9525" marT="9525" marB="0" anchor="b"/>
                </a:tc>
                <a:tc>
                  <a:txBody>
                    <a:bodyPr/>
                    <a:lstStyle/>
                    <a:p>
                      <a:pPr algn="ctr" fontAlgn="b"/>
                      <a:r>
                        <a:rPr lang="es-AR" sz="2000" b="1" u="none" strike="noStrike" dirty="0"/>
                        <a:t>ABRIL </a:t>
                      </a:r>
                      <a:endParaRPr lang="es-AR" sz="2000" b="1" i="0" u="none" strike="noStrike" dirty="0">
                        <a:solidFill>
                          <a:srgbClr val="000000"/>
                        </a:solidFill>
                        <a:latin typeface="Calibri"/>
                      </a:endParaRPr>
                    </a:p>
                  </a:txBody>
                  <a:tcPr marL="9525" marR="9525" marT="9525" marB="0" anchor="b"/>
                </a:tc>
                <a:tc>
                  <a:txBody>
                    <a:bodyPr/>
                    <a:lstStyle/>
                    <a:p>
                      <a:pPr algn="ctr" fontAlgn="b"/>
                      <a:r>
                        <a:rPr lang="es-AR" sz="2000" b="1" u="none" strike="noStrike"/>
                        <a:t>MAYO </a:t>
                      </a:r>
                      <a:endParaRPr lang="es-AR" sz="2000" b="1" i="0" u="none" strike="noStrike">
                        <a:solidFill>
                          <a:srgbClr val="000000"/>
                        </a:solidFill>
                        <a:latin typeface="Calibri"/>
                      </a:endParaRPr>
                    </a:p>
                  </a:txBody>
                  <a:tcPr marL="9525" marR="9525" marT="9525" marB="0" anchor="b"/>
                </a:tc>
                <a:tc>
                  <a:txBody>
                    <a:bodyPr/>
                    <a:lstStyle/>
                    <a:p>
                      <a:pPr algn="ctr" fontAlgn="b"/>
                      <a:r>
                        <a:rPr lang="es-AR" sz="2000" b="1" u="none" strike="noStrike" dirty="0"/>
                        <a:t>JUNIO</a:t>
                      </a:r>
                      <a:endParaRPr lang="es-AR" sz="2000" b="1" i="0" u="none" strike="noStrike" dirty="0">
                        <a:solidFill>
                          <a:srgbClr val="000000"/>
                        </a:solidFill>
                        <a:latin typeface="Calibri"/>
                      </a:endParaRPr>
                    </a:p>
                  </a:txBody>
                  <a:tcPr marL="9525" marR="9525" marT="9525" marB="0" anchor="b"/>
                </a:tc>
              </a:tr>
              <a:tr h="475883">
                <a:tc>
                  <a:txBody>
                    <a:bodyPr/>
                    <a:lstStyle/>
                    <a:p>
                      <a:pPr algn="l" fontAlgn="b"/>
                      <a:r>
                        <a:rPr lang="es-AR" sz="2000" b="1" i="0" u="none" strike="noStrike" dirty="0">
                          <a:solidFill>
                            <a:schemeClr val="tx1"/>
                          </a:solidFill>
                          <a:latin typeface="Calibri"/>
                        </a:rPr>
                        <a:t>Sueldo  </a:t>
                      </a:r>
                      <a:r>
                        <a:rPr lang="es-AR" sz="2000" b="1" i="0" u="none" strike="noStrike" dirty="0" err="1">
                          <a:solidFill>
                            <a:schemeClr val="tx1"/>
                          </a:solidFill>
                          <a:latin typeface="Calibri"/>
                        </a:rPr>
                        <a:t>Basico</a:t>
                      </a:r>
                      <a:r>
                        <a:rPr lang="es-AR" sz="2000" b="1" i="0" u="none" strike="noStrike" dirty="0">
                          <a:solidFill>
                            <a:schemeClr val="tx1"/>
                          </a:solidFill>
                          <a:latin typeface="Calibri"/>
                        </a:rPr>
                        <a:t> </a:t>
                      </a:r>
                    </a:p>
                  </a:txBody>
                  <a:tcPr marL="9525" marR="9525" marT="9525" marB="0" anchor="b"/>
                </a:tc>
                <a:tc>
                  <a:txBody>
                    <a:bodyPr/>
                    <a:lstStyle/>
                    <a:p>
                      <a:pPr algn="r" fontAlgn="b"/>
                      <a:r>
                        <a:rPr lang="es-AR" sz="2000" b="1" i="0" u="none" strike="noStrike" dirty="0">
                          <a:solidFill>
                            <a:schemeClr val="tx1"/>
                          </a:solidFill>
                          <a:latin typeface="Calibri"/>
                        </a:rPr>
                        <a:t>4116,45 </a:t>
                      </a:r>
                    </a:p>
                  </a:txBody>
                  <a:tcPr marL="9525" marR="9525" marT="9525" marB="0" anchor="b"/>
                </a:tc>
                <a:tc>
                  <a:txBody>
                    <a:bodyPr/>
                    <a:lstStyle/>
                    <a:p>
                      <a:pPr algn="r" fontAlgn="b"/>
                      <a:r>
                        <a:rPr lang="es-AR" sz="2000" b="1" i="0" u="none" strike="noStrike">
                          <a:solidFill>
                            <a:schemeClr val="tx1"/>
                          </a:solidFill>
                          <a:latin typeface="Calibri"/>
                        </a:rPr>
                        <a:t>4116,45 </a:t>
                      </a:r>
                    </a:p>
                  </a:txBody>
                  <a:tcPr marL="9525" marR="9525" marT="9525" marB="0" anchor="b"/>
                </a:tc>
                <a:tc>
                  <a:txBody>
                    <a:bodyPr/>
                    <a:lstStyle/>
                    <a:p>
                      <a:pPr algn="r" fontAlgn="b"/>
                      <a:r>
                        <a:rPr lang="es-AR" sz="2000" b="1" i="0" u="none" strike="noStrike">
                          <a:solidFill>
                            <a:schemeClr val="tx1"/>
                          </a:solidFill>
                          <a:latin typeface="Calibri"/>
                        </a:rPr>
                        <a:t>4116,45 </a:t>
                      </a:r>
                    </a:p>
                  </a:txBody>
                  <a:tcPr marL="9525" marR="9525" marT="9525" marB="0" anchor="b"/>
                </a:tc>
              </a:tr>
              <a:tr h="475883">
                <a:tc>
                  <a:txBody>
                    <a:bodyPr/>
                    <a:lstStyle/>
                    <a:p>
                      <a:pPr algn="l" fontAlgn="b"/>
                      <a:r>
                        <a:rPr lang="es-AR" sz="2000" b="1" i="0" u="none" strike="noStrike" dirty="0">
                          <a:solidFill>
                            <a:schemeClr val="tx1"/>
                          </a:solidFill>
                          <a:latin typeface="Calibri"/>
                        </a:rPr>
                        <a:t>Antigüedad </a:t>
                      </a:r>
                    </a:p>
                  </a:txBody>
                  <a:tcPr marL="9525" marR="9525" marT="9525" marB="0" anchor="b"/>
                </a:tc>
                <a:tc>
                  <a:txBody>
                    <a:bodyPr/>
                    <a:lstStyle/>
                    <a:p>
                      <a:pPr algn="r" fontAlgn="b"/>
                      <a:r>
                        <a:rPr lang="es-AR" sz="2000" b="1" i="0" u="none" strike="noStrike" dirty="0">
                          <a:solidFill>
                            <a:schemeClr val="tx1"/>
                          </a:solidFill>
                          <a:latin typeface="Calibri"/>
                        </a:rPr>
                        <a:t>205,82 </a:t>
                      </a:r>
                    </a:p>
                  </a:txBody>
                  <a:tcPr marL="9525" marR="9525" marT="9525" marB="0" anchor="b"/>
                </a:tc>
                <a:tc>
                  <a:txBody>
                    <a:bodyPr/>
                    <a:lstStyle/>
                    <a:p>
                      <a:pPr algn="r" fontAlgn="b"/>
                      <a:r>
                        <a:rPr lang="es-AR" sz="2000" b="1" i="0" u="none" strike="noStrike">
                          <a:solidFill>
                            <a:schemeClr val="tx1"/>
                          </a:solidFill>
                          <a:latin typeface="Calibri"/>
                        </a:rPr>
                        <a:t>205,82 </a:t>
                      </a:r>
                    </a:p>
                  </a:txBody>
                  <a:tcPr marL="9525" marR="9525" marT="9525" marB="0" anchor="b"/>
                </a:tc>
                <a:tc>
                  <a:txBody>
                    <a:bodyPr/>
                    <a:lstStyle/>
                    <a:p>
                      <a:pPr algn="r" fontAlgn="b"/>
                      <a:r>
                        <a:rPr lang="es-AR" sz="2000" b="1" i="0" u="none" strike="noStrike">
                          <a:solidFill>
                            <a:schemeClr val="tx1"/>
                          </a:solidFill>
                          <a:latin typeface="Calibri"/>
                        </a:rPr>
                        <a:t>205,82 </a:t>
                      </a:r>
                    </a:p>
                  </a:txBody>
                  <a:tcPr marL="9525" marR="9525" marT="9525" marB="0" anchor="b"/>
                </a:tc>
              </a:tr>
              <a:tr h="475883">
                <a:tc>
                  <a:txBody>
                    <a:bodyPr/>
                    <a:lstStyle/>
                    <a:p>
                      <a:pPr algn="l" fontAlgn="b"/>
                      <a:r>
                        <a:rPr lang="es-AR" sz="2000" b="1" i="0" u="none" strike="noStrike">
                          <a:solidFill>
                            <a:schemeClr val="tx1"/>
                          </a:solidFill>
                          <a:latin typeface="Calibri"/>
                        </a:rPr>
                        <a:t>Presentimo </a:t>
                      </a:r>
                    </a:p>
                  </a:txBody>
                  <a:tcPr marL="9525" marR="9525" marT="9525" marB="0" anchor="b"/>
                </a:tc>
                <a:tc>
                  <a:txBody>
                    <a:bodyPr/>
                    <a:lstStyle/>
                    <a:p>
                      <a:pPr algn="r" fontAlgn="b"/>
                      <a:r>
                        <a:rPr lang="es-AR" sz="2000" b="1" i="0" u="none" strike="noStrike" dirty="0">
                          <a:solidFill>
                            <a:schemeClr val="tx1"/>
                          </a:solidFill>
                          <a:latin typeface="Calibri"/>
                        </a:rPr>
                        <a:t>360,05 </a:t>
                      </a:r>
                    </a:p>
                  </a:txBody>
                  <a:tcPr marL="9525" marR="9525" marT="9525" marB="0" anchor="b"/>
                </a:tc>
                <a:tc>
                  <a:txBody>
                    <a:bodyPr/>
                    <a:lstStyle/>
                    <a:p>
                      <a:pPr algn="r" fontAlgn="b"/>
                      <a:r>
                        <a:rPr lang="es-AR" sz="2000" b="1" i="0" u="none" strike="noStrike" dirty="0">
                          <a:solidFill>
                            <a:schemeClr val="tx1"/>
                          </a:solidFill>
                          <a:latin typeface="Calibri"/>
                        </a:rPr>
                        <a:t>360,05 </a:t>
                      </a:r>
                    </a:p>
                  </a:txBody>
                  <a:tcPr marL="9525" marR="9525" marT="9525" marB="0" anchor="b"/>
                </a:tc>
                <a:tc>
                  <a:txBody>
                    <a:bodyPr/>
                    <a:lstStyle/>
                    <a:p>
                      <a:pPr algn="r" fontAlgn="b"/>
                      <a:r>
                        <a:rPr lang="es-AR" sz="2000" b="1" i="0" u="none" strike="noStrike" dirty="0">
                          <a:solidFill>
                            <a:schemeClr val="tx1"/>
                          </a:solidFill>
                          <a:latin typeface="Calibri"/>
                        </a:rPr>
                        <a:t>360,05 </a:t>
                      </a:r>
                    </a:p>
                  </a:txBody>
                  <a:tcPr marL="9525" marR="9525" marT="9525" marB="0" anchor="b"/>
                </a:tc>
              </a:tr>
              <a:tr h="909875">
                <a:tc>
                  <a:txBody>
                    <a:bodyPr/>
                    <a:lstStyle/>
                    <a:p>
                      <a:pPr algn="l" fontAlgn="b"/>
                      <a:r>
                        <a:rPr lang="es-AR" sz="2000" b="1" i="0" u="none" strike="noStrike">
                          <a:solidFill>
                            <a:schemeClr val="tx1"/>
                          </a:solidFill>
                          <a:latin typeface="Calibri"/>
                        </a:rPr>
                        <a:t>Suma no remun "Acuerdo Mayo 2012"</a:t>
                      </a:r>
                    </a:p>
                  </a:txBody>
                  <a:tcPr marL="9525" marR="9525" marT="9525" marB="0" anchor="b"/>
                </a:tc>
                <a:tc>
                  <a:txBody>
                    <a:bodyPr/>
                    <a:lstStyle/>
                    <a:p>
                      <a:pPr algn="l" fontAlgn="b"/>
                      <a:r>
                        <a:rPr lang="es-AR" sz="2000" b="1" i="0" u="none" strike="noStrike" dirty="0">
                          <a:solidFill>
                            <a:schemeClr val="tx1"/>
                          </a:solidFill>
                          <a:latin typeface="Calibri"/>
                        </a:rPr>
                        <a:t> </a:t>
                      </a:r>
                    </a:p>
                  </a:txBody>
                  <a:tcPr marL="9525" marR="9525" marT="9525" marB="0" anchor="b"/>
                </a:tc>
                <a:tc>
                  <a:txBody>
                    <a:bodyPr/>
                    <a:lstStyle/>
                    <a:p>
                      <a:pPr algn="r" fontAlgn="b"/>
                      <a:r>
                        <a:rPr lang="es-AR" sz="2000" b="1" i="0" u="none" strike="noStrike" dirty="0">
                          <a:solidFill>
                            <a:schemeClr val="tx1"/>
                          </a:solidFill>
                          <a:latin typeface="Calibri"/>
                        </a:rPr>
                        <a:t>617,47 </a:t>
                      </a:r>
                    </a:p>
                  </a:txBody>
                  <a:tcPr marL="9525" marR="9525" marT="9525" marB="0" anchor="b"/>
                </a:tc>
                <a:tc>
                  <a:txBody>
                    <a:bodyPr/>
                    <a:lstStyle/>
                    <a:p>
                      <a:pPr algn="r" fontAlgn="b"/>
                      <a:r>
                        <a:rPr lang="es-AR" sz="2000" b="1" i="0" u="none" strike="noStrike" dirty="0">
                          <a:solidFill>
                            <a:schemeClr val="tx1"/>
                          </a:solidFill>
                          <a:latin typeface="Calibri"/>
                        </a:rPr>
                        <a:t>617,47 </a:t>
                      </a:r>
                    </a:p>
                  </a:txBody>
                  <a:tcPr marL="9525" marR="9525" marT="9525" marB="0" anchor="b"/>
                </a:tc>
              </a:tr>
              <a:tr h="909875">
                <a:tc>
                  <a:txBody>
                    <a:bodyPr/>
                    <a:lstStyle/>
                    <a:p>
                      <a:pPr algn="l" fontAlgn="b"/>
                      <a:r>
                        <a:rPr lang="es-AR" sz="2000" b="1" i="0" u="none" strike="noStrike">
                          <a:solidFill>
                            <a:schemeClr val="tx1"/>
                          </a:solidFill>
                          <a:latin typeface="Calibri"/>
                        </a:rPr>
                        <a:t>Suma no remun "Acuerdo Mayo 2012"</a:t>
                      </a:r>
                    </a:p>
                  </a:txBody>
                  <a:tcPr marL="9525" marR="9525" marT="9525" marB="0" anchor="b"/>
                </a:tc>
                <a:tc>
                  <a:txBody>
                    <a:bodyPr/>
                    <a:lstStyle/>
                    <a:p>
                      <a:pPr algn="l" fontAlgn="b"/>
                      <a:r>
                        <a:rPr lang="es-AR" sz="2000" b="1" i="0" u="none" strike="noStrike">
                          <a:solidFill>
                            <a:schemeClr val="tx1"/>
                          </a:solidFill>
                          <a:latin typeface="Calibri"/>
                        </a:rPr>
                        <a:t> </a:t>
                      </a:r>
                    </a:p>
                  </a:txBody>
                  <a:tcPr marL="9525" marR="9525" marT="9525" marB="0" anchor="b"/>
                </a:tc>
                <a:tc>
                  <a:txBody>
                    <a:bodyPr/>
                    <a:lstStyle/>
                    <a:p>
                      <a:pPr algn="r" fontAlgn="b"/>
                      <a:r>
                        <a:rPr lang="es-AR" sz="2000" b="1" i="0" u="none" strike="noStrike" dirty="0">
                          <a:solidFill>
                            <a:schemeClr val="tx1"/>
                          </a:solidFill>
                          <a:latin typeface="Calibri"/>
                        </a:rPr>
                        <a:t>51,44 </a:t>
                      </a:r>
                    </a:p>
                  </a:txBody>
                  <a:tcPr marL="9525" marR="9525" marT="9525" marB="0" anchor="b"/>
                </a:tc>
                <a:tc>
                  <a:txBody>
                    <a:bodyPr/>
                    <a:lstStyle/>
                    <a:p>
                      <a:pPr algn="r" fontAlgn="b"/>
                      <a:r>
                        <a:rPr lang="es-AR" sz="2000" b="1" i="0" u="none" strike="noStrike" dirty="0">
                          <a:solidFill>
                            <a:schemeClr val="tx1"/>
                          </a:solidFill>
                          <a:latin typeface="Calibri"/>
                        </a:rPr>
                        <a:t>51,44 </a:t>
                      </a:r>
                    </a:p>
                  </a:txBody>
                  <a:tcPr marL="9525" marR="9525" marT="9525" marB="0" anchor="b"/>
                </a:tc>
              </a:tr>
              <a:tr h="475883">
                <a:tc>
                  <a:txBody>
                    <a:bodyPr/>
                    <a:lstStyle/>
                    <a:p>
                      <a:pPr algn="l" fontAlgn="b"/>
                      <a:r>
                        <a:rPr lang="es-AR" sz="2000" b="1" i="0" u="none" strike="noStrike">
                          <a:solidFill>
                            <a:schemeClr val="tx1"/>
                          </a:solidFill>
                          <a:latin typeface="Calibri"/>
                        </a:rPr>
                        <a:t>SAC</a:t>
                      </a:r>
                    </a:p>
                  </a:txBody>
                  <a:tcPr marL="9525" marR="9525" marT="9525" marB="0" anchor="b"/>
                </a:tc>
                <a:tc>
                  <a:txBody>
                    <a:bodyPr/>
                    <a:lstStyle/>
                    <a:p>
                      <a:pPr algn="l" fontAlgn="b"/>
                      <a:r>
                        <a:rPr lang="es-AR" sz="2000" b="1" i="0" u="none" strike="noStrike">
                          <a:solidFill>
                            <a:schemeClr val="tx1"/>
                          </a:solidFill>
                          <a:latin typeface="Calibri"/>
                        </a:rPr>
                        <a:t> </a:t>
                      </a:r>
                    </a:p>
                  </a:txBody>
                  <a:tcPr marL="9525" marR="9525" marT="9525" marB="0" anchor="b"/>
                </a:tc>
                <a:tc>
                  <a:txBody>
                    <a:bodyPr/>
                    <a:lstStyle/>
                    <a:p>
                      <a:pPr algn="l" fontAlgn="b"/>
                      <a:endParaRPr lang="es-AR" sz="2000" b="1" i="0" u="none" strike="noStrike">
                        <a:solidFill>
                          <a:schemeClr val="tx1"/>
                        </a:solidFill>
                        <a:latin typeface="Calibri"/>
                      </a:endParaRPr>
                    </a:p>
                  </a:txBody>
                  <a:tcPr marL="9525" marR="9525" marT="9525" marB="0" anchor="b"/>
                </a:tc>
                <a:tc>
                  <a:txBody>
                    <a:bodyPr/>
                    <a:lstStyle/>
                    <a:p>
                      <a:pPr algn="r" fontAlgn="b"/>
                      <a:r>
                        <a:rPr lang="es-AR" sz="2000" b="1" i="0" u="none" strike="noStrike" dirty="0">
                          <a:solidFill>
                            <a:schemeClr val="tx1"/>
                          </a:solidFill>
                          <a:latin typeface="Calibri"/>
                        </a:rPr>
                        <a:t>2341,16 </a:t>
                      </a:r>
                    </a:p>
                  </a:txBody>
                  <a:tcPr marL="9525" marR="9525" marT="9525" marB="0" anchor="b"/>
                </a:tc>
              </a:tr>
              <a:tr h="609710">
                <a:tc>
                  <a:txBody>
                    <a:bodyPr/>
                    <a:lstStyle/>
                    <a:p>
                      <a:pPr algn="l" fontAlgn="b"/>
                      <a:r>
                        <a:rPr lang="es-AR" sz="2000" b="1" i="0" u="none" strike="noStrike">
                          <a:solidFill>
                            <a:schemeClr val="tx1"/>
                          </a:solidFill>
                          <a:latin typeface="Calibri"/>
                        </a:rPr>
                        <a:t>SAC "Acuerdo Mayo 2012"</a:t>
                      </a:r>
                    </a:p>
                  </a:txBody>
                  <a:tcPr marL="9525" marR="9525" marT="9525" marB="0" anchor="b"/>
                </a:tc>
                <a:tc>
                  <a:txBody>
                    <a:bodyPr/>
                    <a:lstStyle/>
                    <a:p>
                      <a:pPr algn="l" fontAlgn="b"/>
                      <a:r>
                        <a:rPr lang="es-AR" sz="2000" b="1" i="0" u="none" strike="noStrike">
                          <a:solidFill>
                            <a:schemeClr val="tx1"/>
                          </a:solidFill>
                          <a:latin typeface="Calibri"/>
                        </a:rPr>
                        <a:t> </a:t>
                      </a:r>
                    </a:p>
                  </a:txBody>
                  <a:tcPr marL="9525" marR="9525" marT="9525" marB="0" anchor="b"/>
                </a:tc>
                <a:tc>
                  <a:txBody>
                    <a:bodyPr/>
                    <a:lstStyle/>
                    <a:p>
                      <a:pPr algn="l" fontAlgn="b"/>
                      <a:endParaRPr lang="es-AR" sz="2000" b="1" i="0" u="none" strike="noStrike" dirty="0">
                        <a:solidFill>
                          <a:schemeClr val="tx1"/>
                        </a:solidFill>
                        <a:latin typeface="Calibri"/>
                      </a:endParaRPr>
                    </a:p>
                  </a:txBody>
                  <a:tcPr marL="9525" marR="9525" marT="9525" marB="0" anchor="b"/>
                </a:tc>
                <a:tc>
                  <a:txBody>
                    <a:bodyPr/>
                    <a:lstStyle/>
                    <a:p>
                      <a:pPr algn="r" fontAlgn="b"/>
                      <a:r>
                        <a:rPr lang="es-AR" sz="2000" b="1" i="0" u="none" strike="noStrike" dirty="0">
                          <a:solidFill>
                            <a:schemeClr val="tx1"/>
                          </a:solidFill>
                          <a:latin typeface="Calibri"/>
                        </a:rPr>
                        <a:t>222,97 </a:t>
                      </a:r>
                    </a:p>
                  </a:txBody>
                  <a:tcPr marL="9525" marR="9525" marT="9525" marB="0" anchor="b"/>
                </a:tc>
              </a:tr>
              <a:tr h="475883">
                <a:tc>
                  <a:txBody>
                    <a:bodyPr/>
                    <a:lstStyle/>
                    <a:p>
                      <a:pPr algn="l" fontAlgn="b"/>
                      <a:r>
                        <a:rPr lang="es-AR" sz="2000" b="1" i="0" u="none" strike="noStrike">
                          <a:solidFill>
                            <a:schemeClr val="tx1"/>
                          </a:solidFill>
                          <a:latin typeface="Calibri"/>
                        </a:rPr>
                        <a:t> </a:t>
                      </a:r>
                    </a:p>
                  </a:txBody>
                  <a:tcPr marL="9525" marR="9525" marT="9525" marB="0" anchor="b"/>
                </a:tc>
                <a:tc>
                  <a:txBody>
                    <a:bodyPr/>
                    <a:lstStyle/>
                    <a:p>
                      <a:pPr algn="l" fontAlgn="b"/>
                      <a:r>
                        <a:rPr lang="es-AR" sz="2000" b="1" i="0" u="none" strike="noStrike">
                          <a:solidFill>
                            <a:schemeClr val="tx1"/>
                          </a:solidFill>
                          <a:latin typeface="Calibri"/>
                        </a:rPr>
                        <a:t> </a:t>
                      </a:r>
                    </a:p>
                  </a:txBody>
                  <a:tcPr marL="9525" marR="9525" marT="9525" marB="0" anchor="b"/>
                </a:tc>
                <a:tc>
                  <a:txBody>
                    <a:bodyPr/>
                    <a:lstStyle/>
                    <a:p>
                      <a:pPr algn="l" fontAlgn="b"/>
                      <a:endParaRPr lang="es-AR" sz="2000" b="1" i="0" u="none" strike="noStrike" dirty="0">
                        <a:solidFill>
                          <a:schemeClr val="tx1"/>
                        </a:solidFill>
                        <a:latin typeface="Calibri"/>
                      </a:endParaRPr>
                    </a:p>
                  </a:txBody>
                  <a:tcPr marL="9525" marR="9525" marT="9525" marB="0" anchor="b"/>
                </a:tc>
                <a:tc>
                  <a:txBody>
                    <a:bodyPr/>
                    <a:lstStyle/>
                    <a:p>
                      <a:pPr algn="l" fontAlgn="b"/>
                      <a:r>
                        <a:rPr lang="es-AR" sz="2000" b="1" i="0" u="none" strike="noStrike" dirty="0">
                          <a:solidFill>
                            <a:schemeClr val="tx1"/>
                          </a:solidFill>
                          <a:latin typeface="Calibri"/>
                        </a:rPr>
                        <a:t> </a:t>
                      </a:r>
                    </a:p>
                  </a:txBody>
                  <a:tcPr marL="9525" marR="9525" marT="9525" marB="0" anchor="b"/>
                </a:tc>
              </a:tr>
              <a:tr h="475883">
                <a:tc>
                  <a:txBody>
                    <a:bodyPr/>
                    <a:lstStyle/>
                    <a:p>
                      <a:pPr algn="l" fontAlgn="b"/>
                      <a:r>
                        <a:rPr lang="es-AR" sz="2000" b="1" i="0" u="none" strike="noStrike">
                          <a:solidFill>
                            <a:schemeClr val="tx1"/>
                          </a:solidFill>
                          <a:latin typeface="Calibri"/>
                        </a:rPr>
                        <a:t>Subtotal</a:t>
                      </a:r>
                    </a:p>
                  </a:txBody>
                  <a:tcPr marL="9525" marR="9525" marT="9525" marB="0" anchor="b"/>
                </a:tc>
                <a:tc>
                  <a:txBody>
                    <a:bodyPr/>
                    <a:lstStyle/>
                    <a:p>
                      <a:pPr algn="r" fontAlgn="b"/>
                      <a:r>
                        <a:rPr lang="es-AR" sz="2000" b="1" i="0" u="none" strike="noStrike">
                          <a:solidFill>
                            <a:schemeClr val="tx1"/>
                          </a:solidFill>
                          <a:latin typeface="Calibri"/>
                        </a:rPr>
                        <a:t>4682,32 </a:t>
                      </a:r>
                    </a:p>
                  </a:txBody>
                  <a:tcPr marL="9525" marR="9525" marT="9525" marB="0" anchor="b"/>
                </a:tc>
                <a:tc>
                  <a:txBody>
                    <a:bodyPr/>
                    <a:lstStyle/>
                    <a:p>
                      <a:pPr algn="r" fontAlgn="b"/>
                      <a:r>
                        <a:rPr lang="es-AR" sz="2000" b="1" i="0" u="none" strike="noStrike" dirty="0">
                          <a:solidFill>
                            <a:schemeClr val="tx1"/>
                          </a:solidFill>
                          <a:latin typeface="Calibri"/>
                        </a:rPr>
                        <a:t>5351,22 </a:t>
                      </a:r>
                    </a:p>
                  </a:txBody>
                  <a:tcPr marL="9525" marR="9525" marT="9525" marB="0" anchor="b"/>
                </a:tc>
                <a:tc>
                  <a:txBody>
                    <a:bodyPr/>
                    <a:lstStyle/>
                    <a:p>
                      <a:pPr algn="r" fontAlgn="b"/>
                      <a:r>
                        <a:rPr lang="es-AR" sz="2000" b="1" i="0" u="none" strike="noStrike" dirty="0">
                          <a:solidFill>
                            <a:schemeClr val="tx1"/>
                          </a:solidFill>
                          <a:latin typeface="Calibri"/>
                        </a:rPr>
                        <a:t>7915,35 </a:t>
                      </a:r>
                    </a:p>
                  </a:txBody>
                  <a:tcPr marL="9525" marR="9525" marT="9525" marB="0" anchor="b"/>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67543" y="836712"/>
          <a:ext cx="7992888" cy="5444193"/>
        </p:xfrm>
        <a:graphic>
          <a:graphicData uri="http://schemas.openxmlformats.org/drawingml/2006/table">
            <a:tbl>
              <a:tblPr firstRow="1" bandRow="1">
                <a:tableStyleId>{2D5ABB26-0587-4C30-8999-92F81FD0307C}</a:tableStyleId>
              </a:tblPr>
              <a:tblGrid>
                <a:gridCol w="2664296"/>
                <a:gridCol w="2664296"/>
                <a:gridCol w="2664296"/>
              </a:tblGrid>
              <a:tr h="475883">
                <a:tc>
                  <a:txBody>
                    <a:bodyPr/>
                    <a:lstStyle/>
                    <a:p>
                      <a:pPr algn="l" fontAlgn="b"/>
                      <a:r>
                        <a:rPr lang="es-AR" sz="2400" b="1" i="0" u="none" strike="noStrike" dirty="0">
                          <a:solidFill>
                            <a:schemeClr val="tx1"/>
                          </a:solidFill>
                          <a:latin typeface="Calibri"/>
                        </a:rPr>
                        <a:t>CONCEPTOS </a:t>
                      </a:r>
                    </a:p>
                  </a:txBody>
                  <a:tcPr marL="9525" marR="9525" marT="9525" marB="0" anchor="b"/>
                </a:tc>
                <a:tc>
                  <a:txBody>
                    <a:bodyPr/>
                    <a:lstStyle/>
                    <a:p>
                      <a:pPr algn="ctr" fontAlgn="b"/>
                      <a:r>
                        <a:rPr lang="es-AR" sz="2400" b="1" i="0" u="none" strike="noStrike" dirty="0">
                          <a:solidFill>
                            <a:schemeClr val="tx1"/>
                          </a:solidFill>
                          <a:latin typeface="Calibri"/>
                        </a:rPr>
                        <a:t>OCTUBRE</a:t>
                      </a:r>
                    </a:p>
                  </a:txBody>
                  <a:tcPr marL="9525" marR="9525" marT="9525" marB="0" anchor="b"/>
                </a:tc>
                <a:tc>
                  <a:txBody>
                    <a:bodyPr/>
                    <a:lstStyle/>
                    <a:p>
                      <a:pPr algn="ctr" fontAlgn="b"/>
                      <a:r>
                        <a:rPr lang="es-AR" sz="2400" b="1" i="0" u="none" strike="noStrike">
                          <a:solidFill>
                            <a:schemeClr val="tx1"/>
                          </a:solidFill>
                          <a:latin typeface="Calibri"/>
                        </a:rPr>
                        <a:t>NOVIEMBRE</a:t>
                      </a:r>
                    </a:p>
                  </a:txBody>
                  <a:tcPr marL="9525" marR="9525" marT="9525" marB="0" anchor="b"/>
                </a:tc>
              </a:tr>
              <a:tr h="475883">
                <a:tc>
                  <a:txBody>
                    <a:bodyPr/>
                    <a:lstStyle/>
                    <a:p>
                      <a:pPr algn="l" fontAlgn="b"/>
                      <a:r>
                        <a:rPr lang="es-AR" sz="2400" b="0" i="0" u="none" strike="noStrike" dirty="0">
                          <a:solidFill>
                            <a:schemeClr val="tx1"/>
                          </a:solidFill>
                          <a:latin typeface="Calibri"/>
                        </a:rPr>
                        <a:t> </a:t>
                      </a:r>
                    </a:p>
                  </a:txBody>
                  <a:tcPr marL="9525" marR="9525" marT="9525" marB="0" anchor="b"/>
                </a:tc>
                <a:tc>
                  <a:txBody>
                    <a:bodyPr/>
                    <a:lstStyle/>
                    <a:p>
                      <a:pPr algn="l" fontAlgn="b"/>
                      <a:r>
                        <a:rPr lang="es-AR" sz="2400" b="0" i="0" u="none" strike="noStrike" dirty="0">
                          <a:solidFill>
                            <a:schemeClr val="tx1"/>
                          </a:solidFill>
                          <a:latin typeface="Calibri"/>
                        </a:rPr>
                        <a:t> </a:t>
                      </a:r>
                    </a:p>
                  </a:txBody>
                  <a:tcPr marL="9525" marR="9525" marT="9525" marB="0" anchor="b"/>
                </a:tc>
                <a:tc>
                  <a:txBody>
                    <a:bodyPr/>
                    <a:lstStyle/>
                    <a:p>
                      <a:pPr algn="l" fontAlgn="b"/>
                      <a:endParaRPr lang="es-AR" sz="2400" b="0" i="0" u="none" strike="noStrike">
                        <a:solidFill>
                          <a:schemeClr val="tx1"/>
                        </a:solidFill>
                        <a:latin typeface="Calibri"/>
                      </a:endParaRPr>
                    </a:p>
                  </a:txBody>
                  <a:tcPr marL="9525" marR="9525" marT="9525" marB="0" anchor="b"/>
                </a:tc>
              </a:tr>
              <a:tr h="128354">
                <a:tc>
                  <a:txBody>
                    <a:bodyPr/>
                    <a:lstStyle/>
                    <a:p>
                      <a:pPr algn="l" fontAlgn="b"/>
                      <a:r>
                        <a:rPr lang="es-AR" sz="2400" b="0" i="0" u="none" strike="noStrike" dirty="0">
                          <a:solidFill>
                            <a:schemeClr val="tx1"/>
                          </a:solidFill>
                          <a:latin typeface="Calibri"/>
                        </a:rPr>
                        <a:t>Sueldo  </a:t>
                      </a:r>
                      <a:r>
                        <a:rPr lang="es-AR" sz="2400" b="0" i="0" u="none" strike="noStrike" dirty="0" err="1">
                          <a:solidFill>
                            <a:schemeClr val="tx1"/>
                          </a:solidFill>
                          <a:latin typeface="Calibri"/>
                        </a:rPr>
                        <a:t>Basico</a:t>
                      </a:r>
                      <a:r>
                        <a:rPr lang="es-AR" sz="2400" b="0" i="0" u="none" strike="noStrike" dirty="0">
                          <a:solidFill>
                            <a:schemeClr val="tx1"/>
                          </a:solidFill>
                          <a:latin typeface="Calibri"/>
                        </a:rPr>
                        <a:t> </a:t>
                      </a:r>
                    </a:p>
                  </a:txBody>
                  <a:tcPr marL="9525" marR="9525" marT="9525" marB="0" anchor="b"/>
                </a:tc>
                <a:tc>
                  <a:txBody>
                    <a:bodyPr/>
                    <a:lstStyle/>
                    <a:p>
                      <a:pPr algn="r" fontAlgn="b"/>
                      <a:r>
                        <a:rPr lang="es-AR" sz="2400" b="0" i="0" u="none" strike="noStrike" dirty="0">
                          <a:solidFill>
                            <a:schemeClr val="tx1"/>
                          </a:solidFill>
                          <a:latin typeface="Calibri"/>
                        </a:rPr>
                        <a:t>4860,45 </a:t>
                      </a:r>
                    </a:p>
                  </a:txBody>
                  <a:tcPr marL="9525" marR="9525" marT="9525" marB="0" anchor="b"/>
                </a:tc>
                <a:tc>
                  <a:txBody>
                    <a:bodyPr/>
                    <a:lstStyle/>
                    <a:p>
                      <a:pPr algn="r" fontAlgn="b"/>
                      <a:r>
                        <a:rPr lang="es-AR" sz="2400" b="0" i="0" u="none" strike="noStrike">
                          <a:solidFill>
                            <a:schemeClr val="tx1"/>
                          </a:solidFill>
                          <a:latin typeface="Calibri"/>
                        </a:rPr>
                        <a:t>4860,45 </a:t>
                      </a:r>
                    </a:p>
                  </a:txBody>
                  <a:tcPr marL="9525" marR="9525" marT="9525" marB="0" anchor="b"/>
                </a:tc>
              </a:tr>
              <a:tr h="475883">
                <a:tc>
                  <a:txBody>
                    <a:bodyPr/>
                    <a:lstStyle/>
                    <a:p>
                      <a:pPr algn="l" fontAlgn="b"/>
                      <a:r>
                        <a:rPr lang="es-AR" sz="2400" b="0" i="0" u="none" strike="noStrike" dirty="0">
                          <a:solidFill>
                            <a:schemeClr val="tx1"/>
                          </a:solidFill>
                          <a:latin typeface="Calibri"/>
                        </a:rPr>
                        <a:t>Antigüedad </a:t>
                      </a:r>
                    </a:p>
                  </a:txBody>
                  <a:tcPr marL="9525" marR="9525" marT="9525" marB="0" anchor="b"/>
                </a:tc>
                <a:tc>
                  <a:txBody>
                    <a:bodyPr/>
                    <a:lstStyle/>
                    <a:p>
                      <a:pPr algn="r" fontAlgn="b"/>
                      <a:r>
                        <a:rPr lang="es-AR" sz="2400" b="0" i="0" u="none" strike="noStrike" dirty="0">
                          <a:solidFill>
                            <a:schemeClr val="tx1"/>
                          </a:solidFill>
                          <a:latin typeface="Calibri"/>
                        </a:rPr>
                        <a:t>243,02 </a:t>
                      </a:r>
                    </a:p>
                  </a:txBody>
                  <a:tcPr marL="9525" marR="9525" marT="9525" marB="0" anchor="b"/>
                </a:tc>
                <a:tc>
                  <a:txBody>
                    <a:bodyPr/>
                    <a:lstStyle/>
                    <a:p>
                      <a:pPr algn="r" fontAlgn="b"/>
                      <a:r>
                        <a:rPr lang="es-AR" sz="2400" b="0" i="0" u="none" strike="noStrike">
                          <a:solidFill>
                            <a:schemeClr val="tx1"/>
                          </a:solidFill>
                          <a:latin typeface="Calibri"/>
                        </a:rPr>
                        <a:t>243,02 </a:t>
                      </a:r>
                    </a:p>
                  </a:txBody>
                  <a:tcPr marL="9525" marR="9525" marT="9525" marB="0" anchor="b"/>
                </a:tc>
              </a:tr>
              <a:tr h="475883">
                <a:tc>
                  <a:txBody>
                    <a:bodyPr/>
                    <a:lstStyle/>
                    <a:p>
                      <a:pPr algn="l" fontAlgn="b"/>
                      <a:r>
                        <a:rPr lang="es-AR" sz="2400" b="0" i="0" u="none" strike="noStrike" dirty="0" err="1">
                          <a:solidFill>
                            <a:schemeClr val="tx1"/>
                          </a:solidFill>
                          <a:latin typeface="Calibri"/>
                        </a:rPr>
                        <a:t>Presentimo</a:t>
                      </a:r>
                      <a:r>
                        <a:rPr lang="es-AR" sz="2400" b="0" i="0" u="none" strike="noStrike" dirty="0">
                          <a:solidFill>
                            <a:schemeClr val="tx1"/>
                          </a:solidFill>
                          <a:latin typeface="Calibri"/>
                        </a:rPr>
                        <a:t> </a:t>
                      </a:r>
                    </a:p>
                  </a:txBody>
                  <a:tcPr marL="9525" marR="9525" marT="9525" marB="0" anchor="b"/>
                </a:tc>
                <a:tc>
                  <a:txBody>
                    <a:bodyPr/>
                    <a:lstStyle/>
                    <a:p>
                      <a:pPr algn="r" fontAlgn="b"/>
                      <a:r>
                        <a:rPr lang="es-AR" sz="2400" b="0" i="0" u="none" strike="noStrike" dirty="0">
                          <a:solidFill>
                            <a:schemeClr val="tx1"/>
                          </a:solidFill>
                          <a:latin typeface="Calibri"/>
                        </a:rPr>
                        <a:t>425,12 </a:t>
                      </a:r>
                    </a:p>
                  </a:txBody>
                  <a:tcPr marL="9525" marR="9525" marT="9525" marB="0" anchor="b"/>
                </a:tc>
                <a:tc>
                  <a:txBody>
                    <a:bodyPr/>
                    <a:lstStyle/>
                    <a:p>
                      <a:pPr algn="r" fontAlgn="b"/>
                      <a:r>
                        <a:rPr lang="es-AR" sz="2400" b="0" i="0" u="none" strike="noStrike">
                          <a:solidFill>
                            <a:schemeClr val="tx1"/>
                          </a:solidFill>
                          <a:latin typeface="Calibri"/>
                        </a:rPr>
                        <a:t>425,12 </a:t>
                      </a:r>
                    </a:p>
                  </a:txBody>
                  <a:tcPr marL="9525" marR="9525" marT="9525" marB="0" anchor="b"/>
                </a:tc>
              </a:tr>
              <a:tr h="475883">
                <a:tc>
                  <a:txBody>
                    <a:bodyPr/>
                    <a:lstStyle/>
                    <a:p>
                      <a:pPr algn="l" fontAlgn="b"/>
                      <a:r>
                        <a:rPr lang="es-AR" sz="2400" b="0" i="0" u="none" strike="noStrike" dirty="0">
                          <a:solidFill>
                            <a:schemeClr val="tx1"/>
                          </a:solidFill>
                          <a:latin typeface="Calibri"/>
                        </a:rPr>
                        <a:t>Suma no </a:t>
                      </a:r>
                      <a:r>
                        <a:rPr lang="es-AR" sz="2400" b="0" i="0" u="none" strike="noStrike" dirty="0" err="1">
                          <a:solidFill>
                            <a:schemeClr val="tx1"/>
                          </a:solidFill>
                          <a:latin typeface="Calibri"/>
                        </a:rPr>
                        <a:t>remun</a:t>
                      </a:r>
                      <a:r>
                        <a:rPr lang="es-AR" sz="2400" b="0" i="0" u="none" strike="noStrike" dirty="0">
                          <a:solidFill>
                            <a:schemeClr val="tx1"/>
                          </a:solidFill>
                          <a:latin typeface="Calibri"/>
                        </a:rPr>
                        <a:t> "Acuerdo Mayo 2012"</a:t>
                      </a:r>
                    </a:p>
                  </a:txBody>
                  <a:tcPr marL="9525" marR="9525" marT="9525" marB="0" anchor="b"/>
                </a:tc>
                <a:tc>
                  <a:txBody>
                    <a:bodyPr/>
                    <a:lstStyle/>
                    <a:p>
                      <a:pPr algn="l" fontAlgn="b"/>
                      <a:r>
                        <a:rPr lang="es-AR" sz="2400" b="0" i="0" u="none" strike="noStrike" dirty="0">
                          <a:solidFill>
                            <a:schemeClr val="tx1"/>
                          </a:solidFill>
                          <a:latin typeface="Calibri"/>
                        </a:rPr>
                        <a:t> </a:t>
                      </a:r>
                    </a:p>
                  </a:txBody>
                  <a:tcPr marL="9525" marR="9525" marT="9525" marB="0" anchor="b"/>
                </a:tc>
                <a:tc>
                  <a:txBody>
                    <a:bodyPr/>
                    <a:lstStyle/>
                    <a:p>
                      <a:pPr algn="r" fontAlgn="b"/>
                      <a:r>
                        <a:rPr lang="es-AR" sz="2400" b="0" i="0" u="none" strike="noStrike" dirty="0">
                          <a:solidFill>
                            <a:schemeClr val="tx1"/>
                          </a:solidFill>
                          <a:latin typeface="Calibri"/>
                        </a:rPr>
                        <a:t>370,48 </a:t>
                      </a:r>
                    </a:p>
                  </a:txBody>
                  <a:tcPr marL="9525" marR="9525" marT="9525" marB="0" anchor="b"/>
                </a:tc>
              </a:tr>
              <a:tr h="909875">
                <a:tc>
                  <a:txBody>
                    <a:bodyPr/>
                    <a:lstStyle/>
                    <a:p>
                      <a:pPr algn="l" fontAlgn="b"/>
                      <a:r>
                        <a:rPr lang="es-AR" sz="2400" b="0" i="0" u="none" strike="noStrike" dirty="0">
                          <a:solidFill>
                            <a:schemeClr val="tx1"/>
                          </a:solidFill>
                          <a:latin typeface="Calibri"/>
                        </a:rPr>
                        <a:t>Suma no </a:t>
                      </a:r>
                      <a:r>
                        <a:rPr lang="es-AR" sz="2400" b="0" i="0" u="none" strike="noStrike" dirty="0" err="1">
                          <a:solidFill>
                            <a:schemeClr val="tx1"/>
                          </a:solidFill>
                          <a:latin typeface="Calibri"/>
                        </a:rPr>
                        <a:t>remun</a:t>
                      </a:r>
                      <a:r>
                        <a:rPr lang="es-AR" sz="2400" b="0" i="0" u="none" strike="noStrike" dirty="0">
                          <a:solidFill>
                            <a:schemeClr val="tx1"/>
                          </a:solidFill>
                          <a:latin typeface="Calibri"/>
                        </a:rPr>
                        <a:t> "Acuerdo Mayo 2012"</a:t>
                      </a:r>
                    </a:p>
                  </a:txBody>
                  <a:tcPr marL="9525" marR="9525" marT="9525" marB="0" anchor="b"/>
                </a:tc>
                <a:tc>
                  <a:txBody>
                    <a:bodyPr/>
                    <a:lstStyle/>
                    <a:p>
                      <a:pPr algn="l" fontAlgn="b"/>
                      <a:r>
                        <a:rPr lang="es-AR" sz="2400" b="0" i="0" u="none" strike="noStrike" dirty="0">
                          <a:solidFill>
                            <a:schemeClr val="tx1"/>
                          </a:solidFill>
                          <a:latin typeface="Calibri"/>
                        </a:rPr>
                        <a:t> </a:t>
                      </a:r>
                    </a:p>
                  </a:txBody>
                  <a:tcPr marL="9525" marR="9525" marT="9525" marB="0" anchor="b"/>
                </a:tc>
                <a:tc>
                  <a:txBody>
                    <a:bodyPr/>
                    <a:lstStyle/>
                    <a:p>
                      <a:pPr algn="r" fontAlgn="b"/>
                      <a:r>
                        <a:rPr lang="es-AR" sz="2400" b="0" i="0" u="none" strike="noStrike" dirty="0">
                          <a:solidFill>
                            <a:schemeClr val="tx1"/>
                          </a:solidFill>
                          <a:latin typeface="Calibri"/>
                        </a:rPr>
                        <a:t>30,86 </a:t>
                      </a:r>
                    </a:p>
                  </a:txBody>
                  <a:tcPr marL="9525" marR="9525" marT="9525" marB="0" anchor="b"/>
                </a:tc>
              </a:tr>
              <a:tr h="475883">
                <a:tc>
                  <a:txBody>
                    <a:bodyPr/>
                    <a:lstStyle/>
                    <a:p>
                      <a:pPr algn="l" fontAlgn="b"/>
                      <a:r>
                        <a:rPr lang="es-AR" sz="2400" b="1" i="0" u="none" strike="noStrike" dirty="0">
                          <a:solidFill>
                            <a:schemeClr val="tx1"/>
                          </a:solidFill>
                          <a:latin typeface="Calibri"/>
                        </a:rPr>
                        <a:t>Subtotal</a:t>
                      </a:r>
                    </a:p>
                  </a:txBody>
                  <a:tcPr marL="9525" marR="9525" marT="9525" marB="0" anchor="b"/>
                </a:tc>
                <a:tc>
                  <a:txBody>
                    <a:bodyPr/>
                    <a:lstStyle/>
                    <a:p>
                      <a:pPr algn="r" fontAlgn="b"/>
                      <a:r>
                        <a:rPr lang="es-AR" sz="2400" b="1" i="0" u="none" strike="noStrike" dirty="0">
                          <a:solidFill>
                            <a:schemeClr val="tx1"/>
                          </a:solidFill>
                          <a:latin typeface="Calibri"/>
                        </a:rPr>
                        <a:t>5528,59 </a:t>
                      </a:r>
                    </a:p>
                  </a:txBody>
                  <a:tcPr marL="9525" marR="9525" marT="9525" marB="0" anchor="b"/>
                </a:tc>
                <a:tc>
                  <a:txBody>
                    <a:bodyPr/>
                    <a:lstStyle/>
                    <a:p>
                      <a:pPr algn="r" fontAlgn="b"/>
                      <a:r>
                        <a:rPr lang="es-AR" sz="2400" b="1" i="0" u="none" strike="noStrike" dirty="0">
                          <a:solidFill>
                            <a:schemeClr val="tx1"/>
                          </a:solidFill>
                          <a:latin typeface="Calibri"/>
                        </a:rPr>
                        <a:t>5929,93 </a:t>
                      </a:r>
                    </a:p>
                  </a:txBody>
                  <a:tcPr marL="9525" marR="9525" marT="9525" marB="0" anchor="b"/>
                </a:tc>
              </a:tr>
              <a:tr h="475883">
                <a:tc>
                  <a:txBody>
                    <a:bodyPr/>
                    <a:lstStyle/>
                    <a:p>
                      <a:pPr algn="l" fontAlgn="b"/>
                      <a:r>
                        <a:rPr lang="es-AR" sz="2400" b="0" i="0" u="none" strike="noStrike" dirty="0">
                          <a:solidFill>
                            <a:schemeClr val="tx1"/>
                          </a:solidFill>
                          <a:latin typeface="Calibri"/>
                        </a:rPr>
                        <a:t> </a:t>
                      </a:r>
                    </a:p>
                  </a:txBody>
                  <a:tcPr marL="9525" marR="9525" marT="9525" marB="0" anchor="b"/>
                </a:tc>
                <a:tc>
                  <a:txBody>
                    <a:bodyPr/>
                    <a:lstStyle/>
                    <a:p>
                      <a:pPr algn="l" fontAlgn="b"/>
                      <a:r>
                        <a:rPr lang="es-AR" sz="2400" b="0" i="0" u="none" strike="noStrike">
                          <a:solidFill>
                            <a:schemeClr val="tx1"/>
                          </a:solidFill>
                          <a:latin typeface="Calibri"/>
                        </a:rPr>
                        <a:t> </a:t>
                      </a:r>
                    </a:p>
                  </a:txBody>
                  <a:tcPr marL="9525" marR="9525" marT="9525" marB="0" anchor="b"/>
                </a:tc>
                <a:tc>
                  <a:txBody>
                    <a:bodyPr/>
                    <a:lstStyle/>
                    <a:p>
                      <a:pPr algn="l" fontAlgn="b"/>
                      <a:r>
                        <a:rPr lang="es-AR" sz="2400" b="0" i="0" u="none" strike="noStrike" dirty="0">
                          <a:solidFill>
                            <a:schemeClr val="tx1"/>
                          </a:solidFill>
                          <a:latin typeface="Calibri"/>
                        </a:rPr>
                        <a:t> </a:t>
                      </a:r>
                    </a:p>
                  </a:txBody>
                  <a:tcPr marL="9525" marR="9525" marT="9525" marB="0" anchor="b"/>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normAutofit/>
          </a:bodyPr>
          <a:lstStyle/>
          <a:p>
            <a:r>
              <a:rPr lang="es-AR" sz="4800" b="1" dirty="0" smtClean="0"/>
              <a:t>CONVENIO DE COMERCIO</a:t>
            </a:r>
            <a:endParaRPr lang="es-AR" sz="4800"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SUMA NO REMUNERATIVA </a:t>
            </a:r>
            <a:endParaRPr lang="es-AR" b="1" dirty="0"/>
          </a:p>
        </p:txBody>
      </p:sp>
      <p:sp>
        <p:nvSpPr>
          <p:cNvPr id="3" name="2 Marcador de contenido"/>
          <p:cNvSpPr>
            <a:spLocks noGrp="1"/>
          </p:cNvSpPr>
          <p:nvPr>
            <p:ph idx="1"/>
          </p:nvPr>
        </p:nvSpPr>
        <p:spPr/>
        <p:txBody>
          <a:bodyPr>
            <a:normAutofit/>
          </a:bodyPr>
          <a:lstStyle/>
          <a:p>
            <a:pPr>
              <a:buNone/>
            </a:pPr>
            <a:r>
              <a:rPr lang="es-AR" dirty="0" smtClean="0"/>
              <a:t>JURISPRUDENCIA ACUERDOS ANTERIORES:</a:t>
            </a:r>
          </a:p>
          <a:p>
            <a:pPr>
              <a:buFont typeface="Wingdings" pitchFamily="2" charset="2"/>
              <a:buChar char="v"/>
            </a:pPr>
            <a:endParaRPr lang="es-AR" dirty="0" smtClean="0"/>
          </a:p>
          <a:p>
            <a:pPr>
              <a:buFont typeface="Wingdings" pitchFamily="2" charset="2"/>
              <a:buChar char="v"/>
            </a:pPr>
            <a:r>
              <a:rPr lang="es-AR" dirty="0" smtClean="0"/>
              <a:t>GIMENEZ PATRICIA D. C/BLOCKBUSTER ARG. S.A. s/DESPIDO – CNTRAB – SALA X 26/06/09</a:t>
            </a:r>
          </a:p>
          <a:p>
            <a:pPr>
              <a:buFont typeface="Wingdings" pitchFamily="2" charset="2"/>
              <a:buChar char="v"/>
            </a:pPr>
            <a:endParaRPr lang="es-AR" dirty="0" smtClean="0"/>
          </a:p>
          <a:p>
            <a:pPr>
              <a:buFont typeface="Wingdings" pitchFamily="2" charset="2"/>
              <a:buChar char="v"/>
            </a:pPr>
            <a:r>
              <a:rPr lang="es-AR" dirty="0" smtClean="0"/>
              <a:t> G.A.I. c/COTO C.I.C. S.A. s/DIF. SALARIALES – CNTRAB – SALA V – 13/5/2011</a:t>
            </a:r>
          </a:p>
          <a:p>
            <a:pPr>
              <a:buNone/>
            </a:pPr>
            <a:endParaRPr lang="es-A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SUMA NO REMUNERATIVA </a:t>
            </a:r>
            <a:endParaRPr lang="es-AR" b="1" dirty="0"/>
          </a:p>
        </p:txBody>
      </p:sp>
      <p:sp>
        <p:nvSpPr>
          <p:cNvPr id="3" name="2 Marcador de contenido"/>
          <p:cNvSpPr>
            <a:spLocks noGrp="1"/>
          </p:cNvSpPr>
          <p:nvPr>
            <p:ph idx="1"/>
          </p:nvPr>
        </p:nvSpPr>
        <p:spPr>
          <a:xfrm>
            <a:off x="539552" y="1340768"/>
            <a:ext cx="8229600" cy="5040560"/>
          </a:xfrm>
        </p:spPr>
        <p:txBody>
          <a:bodyPr>
            <a:normAutofit lnSpcReduction="10000"/>
          </a:bodyPr>
          <a:lstStyle/>
          <a:p>
            <a:pPr>
              <a:buNone/>
            </a:pPr>
            <a:r>
              <a:rPr lang="es-AR" dirty="0" smtClean="0"/>
              <a:t>	EL NUEVO CC PREVÉ QUE LAS SUMAS NO REMUNERATIVAS SE CONSIDEREN EN LAS INDEMNIZACIONES. </a:t>
            </a:r>
          </a:p>
          <a:p>
            <a:pPr>
              <a:buNone/>
            </a:pPr>
            <a:endParaRPr lang="es-AR" dirty="0" smtClean="0"/>
          </a:p>
          <a:p>
            <a:pPr>
              <a:buNone/>
            </a:pPr>
            <a:endParaRPr lang="es-AR" dirty="0" smtClean="0"/>
          </a:p>
          <a:p>
            <a:pPr>
              <a:buFont typeface="Wingdings" pitchFamily="2" charset="2"/>
              <a:buChar char="v"/>
            </a:pPr>
            <a:r>
              <a:rPr lang="es-AR" dirty="0" smtClean="0"/>
              <a:t>    QUE HACER CON LAS DIF. SALARIALES</a:t>
            </a:r>
          </a:p>
          <a:p>
            <a:pPr>
              <a:buFont typeface="Wingdings" pitchFamily="2" charset="2"/>
              <a:buChar char="v"/>
            </a:pPr>
            <a:r>
              <a:rPr lang="es-AR" dirty="0" smtClean="0"/>
              <a:t>     COMO EMITIR EL CERT. DE SERVICIOS         </a:t>
            </a:r>
          </a:p>
          <a:p>
            <a:pPr>
              <a:buNone/>
            </a:pPr>
            <a:r>
              <a:rPr lang="es-AR" b="1" i="1" dirty="0" smtClean="0"/>
              <a:t> POR ALGUNAS SUMAS SE TRIBUTA SEG. SOCIAL</a:t>
            </a:r>
          </a:p>
          <a:p>
            <a:pPr>
              <a:buNone/>
            </a:pPr>
            <a:r>
              <a:rPr lang="es-AR" b="1" i="1" dirty="0" smtClean="0"/>
              <a:t>POR OTRAS NO??</a:t>
            </a:r>
            <a:r>
              <a:rPr lang="es-AR" dirty="0" smtClean="0"/>
              <a:t>  </a:t>
            </a:r>
            <a:endParaRPr lang="es-AR" dirty="0"/>
          </a:p>
        </p:txBody>
      </p:sp>
      <p:sp>
        <p:nvSpPr>
          <p:cNvPr id="4" name="3 Flecha abajo"/>
          <p:cNvSpPr/>
          <p:nvPr/>
        </p:nvSpPr>
        <p:spPr>
          <a:xfrm>
            <a:off x="4211960" y="2924944"/>
            <a:ext cx="189735"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AR" b="1" dirty="0" smtClean="0"/>
              <a:t>CONTRIBUCIONES</a:t>
            </a:r>
            <a:endParaRPr lang="es-AR" b="1" dirty="0"/>
          </a:p>
        </p:txBody>
      </p:sp>
      <p:sp>
        <p:nvSpPr>
          <p:cNvPr id="3" name="2 Marcador de contenido"/>
          <p:cNvSpPr>
            <a:spLocks noGrp="1"/>
          </p:cNvSpPr>
          <p:nvPr>
            <p:ph idx="1"/>
          </p:nvPr>
        </p:nvSpPr>
        <p:spPr>
          <a:xfrm>
            <a:off x="457200" y="1268760"/>
            <a:ext cx="8229600" cy="4857403"/>
          </a:xfrm>
        </p:spPr>
        <p:txBody>
          <a:bodyPr>
            <a:normAutofit/>
          </a:bodyPr>
          <a:lstStyle/>
          <a:p>
            <a:pPr>
              <a:buNone/>
            </a:pPr>
            <a:r>
              <a:rPr lang="es-AR" dirty="0" smtClean="0"/>
              <a:t>  	</a:t>
            </a:r>
          </a:p>
          <a:p>
            <a:pPr>
              <a:buFont typeface="Wingdings" pitchFamily="2" charset="2"/>
              <a:buChar char="v"/>
            </a:pPr>
            <a:r>
              <a:rPr lang="es-AR" dirty="0" smtClean="0"/>
              <a:t> LA ESTRELLA, CONTRIBUCION DEL 3,5% </a:t>
            </a:r>
          </a:p>
          <a:p>
            <a:pPr>
              <a:buFont typeface="Wingdings" pitchFamily="2" charset="2"/>
              <a:buChar char="v"/>
            </a:pPr>
            <a:r>
              <a:rPr lang="es-AR" dirty="0" smtClean="0"/>
              <a:t> CONTRIBUCION CON DESTINO AL INSTITUTO DE CAPACITACIÓN, EQUIVALENTE AL 5% DEL MONTO DE SALARIO INICIAL DE EMPLEADOS DE MAESTRANZA “A”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AR" b="1" dirty="0" smtClean="0"/>
              <a:t>CONTRIBUCIONES</a:t>
            </a:r>
            <a:endParaRPr lang="es-AR" b="1" dirty="0"/>
          </a:p>
        </p:txBody>
      </p:sp>
      <p:sp>
        <p:nvSpPr>
          <p:cNvPr id="3" name="2 Marcador de contenido"/>
          <p:cNvSpPr>
            <a:spLocks noGrp="1"/>
          </p:cNvSpPr>
          <p:nvPr>
            <p:ph idx="1"/>
          </p:nvPr>
        </p:nvSpPr>
        <p:spPr>
          <a:xfrm>
            <a:off x="457200" y="1268760"/>
            <a:ext cx="8229600" cy="4857403"/>
          </a:xfrm>
        </p:spPr>
        <p:txBody>
          <a:bodyPr>
            <a:normAutofit fontScale="92500"/>
          </a:bodyPr>
          <a:lstStyle/>
          <a:p>
            <a:pPr>
              <a:buFont typeface="Wingdings" pitchFamily="2" charset="2"/>
              <a:buChar char="v"/>
            </a:pPr>
            <a:r>
              <a:rPr lang="es-AR" dirty="0" smtClean="0"/>
              <a:t>  P</a:t>
            </a:r>
            <a:r>
              <a:rPr lang="es-AR" sz="3500" dirty="0" smtClean="0"/>
              <a:t>LENARIO CNTRAB,  DEL 17/07/2008, “FEDERACIÓN ARGENTINA DE EMPLEADOS DE COMERCIO Y SERVICIO  c/BREXTER S.A.” </a:t>
            </a:r>
          </a:p>
          <a:p>
            <a:pPr>
              <a:buNone/>
            </a:pPr>
            <a:r>
              <a:rPr lang="es-AR" sz="3500" dirty="0" smtClean="0"/>
              <a:t>    LA PRESCRIPCIÓN PARA EXIGIR EL INGRESO DEL SEG. DE RETIRO ES DE 10 AÑOS, TIENE CARÁCTER PREVISIONAL. </a:t>
            </a:r>
          </a:p>
          <a:p>
            <a:pPr>
              <a:buNone/>
            </a:pPr>
            <a:endParaRPr lang="es-AR" sz="3500" dirty="0" smtClean="0"/>
          </a:p>
          <a:p>
            <a:pPr>
              <a:buNone/>
            </a:pPr>
            <a:r>
              <a:rPr lang="es-AR" sz="3500" dirty="0" smtClean="0"/>
              <a:t>    NEGOCIACIÓN EN RECLAMOS DE GRANDES CONSULTORAS.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AR" b="1" dirty="0" smtClean="0"/>
              <a:t>CONVENIO DE OUM </a:t>
            </a:r>
            <a:endParaRPr lang="es-AR"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76672"/>
            <a:ext cx="8229600" cy="5678091"/>
          </a:xfrm>
        </p:spPr>
        <p:txBody>
          <a:bodyPr>
            <a:normAutofit fontScale="77500" lnSpcReduction="20000"/>
          </a:bodyPr>
          <a:lstStyle/>
          <a:p>
            <a:pPr>
              <a:buNone/>
            </a:pPr>
            <a:r>
              <a:rPr lang="es-AR" dirty="0" smtClean="0"/>
              <a:t>	APLICACIÓN :El personal debe ser dependiente de empleadores de las diferentes especialidades de la industria metalúrgica, estén éstos afiliados o no a las entidades empresarias representadas en este acto y hayan o no ratificado este convenio. Se considerarán actividades metalúrgicas todas aquellas que tratan o transforman la materia de origen, por fundición, </a:t>
            </a:r>
            <a:r>
              <a:rPr lang="es-AR" dirty="0" err="1" smtClean="0"/>
              <a:t>sinterización</a:t>
            </a:r>
            <a:r>
              <a:rPr lang="es-AR" dirty="0" smtClean="0"/>
              <a:t>, forjado, estampado, prensado, extrusión, laminado, </a:t>
            </a:r>
            <a:r>
              <a:rPr lang="es-AR" dirty="0" err="1" smtClean="0"/>
              <a:t>trafilado</a:t>
            </a:r>
            <a:r>
              <a:rPr lang="es-AR" dirty="0" smtClean="0"/>
              <a:t>, soldado, maquinado y cualquier otro proceso que produzca elementos metálicos y/o 	mixtos elaborados y/o </a:t>
            </a:r>
            <a:r>
              <a:rPr lang="es-AR" dirty="0" err="1" smtClean="0"/>
              <a:t>semielaborados</a:t>
            </a:r>
            <a:r>
              <a:rPr lang="es-AR" dirty="0" smtClean="0"/>
              <a:t> y finales; también en reparaciones, ensamble, montaje y  manutención. Asimismo se considerarán comprendidas las oficinas comerciales, depósitos y talleres de reparación, conservación de maquinarias, herramientas y todo otro artículo manufacturado metalúrgico de fabricación nacional o importado, si ésta es su principal actividad.</a:t>
            </a:r>
            <a:endParaRPr lang="es-A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908720"/>
          </a:xfrm>
        </p:spPr>
        <p:txBody>
          <a:bodyPr/>
          <a:lstStyle/>
          <a:p>
            <a:r>
              <a:rPr lang="es-AR" b="1" dirty="0" smtClean="0"/>
              <a:t>ADICIONALES </a:t>
            </a:r>
            <a:endParaRPr lang="es-AR" b="1" dirty="0"/>
          </a:p>
        </p:txBody>
      </p:sp>
      <p:sp>
        <p:nvSpPr>
          <p:cNvPr id="3" name="2 Marcador de contenido"/>
          <p:cNvSpPr>
            <a:spLocks noGrp="1"/>
          </p:cNvSpPr>
          <p:nvPr>
            <p:ph idx="1"/>
          </p:nvPr>
        </p:nvSpPr>
        <p:spPr>
          <a:xfrm>
            <a:off x="457200" y="908720"/>
            <a:ext cx="8229600" cy="5217443"/>
          </a:xfrm>
        </p:spPr>
        <p:txBody>
          <a:bodyPr>
            <a:noAutofit/>
          </a:bodyPr>
          <a:lstStyle/>
          <a:p>
            <a:pPr>
              <a:buNone/>
            </a:pPr>
            <a:r>
              <a:rPr lang="es-AR" sz="2300" dirty="0" smtClean="0"/>
              <a:t>  </a:t>
            </a:r>
            <a:r>
              <a:rPr lang="es-AR" sz="2300" b="1" dirty="0" smtClean="0"/>
              <a:t>ANTIGÜEDAD</a:t>
            </a:r>
          </a:p>
          <a:p>
            <a:pPr>
              <a:buFont typeface="Wingdings" pitchFamily="2" charset="2"/>
              <a:buChar char="v"/>
            </a:pPr>
            <a:r>
              <a:rPr lang="es-AR" sz="2300" b="1" cap="all" dirty="0" smtClean="0"/>
              <a:t>los trabajadores </a:t>
            </a:r>
            <a:r>
              <a:rPr lang="es-AR" sz="2300" b="1" cap="all" dirty="0" err="1" smtClean="0"/>
              <a:t>jornalizados</a:t>
            </a:r>
            <a:r>
              <a:rPr lang="es-AR" sz="2300" b="1" cap="all" dirty="0" smtClean="0"/>
              <a:t>: el 1% % del jornal básico de su respectiva </a:t>
            </a:r>
            <a:r>
              <a:rPr lang="es-AR" sz="2300" cap="all" dirty="0" smtClean="0"/>
              <a:t>categoría, por hora, por cada año de antigüedad.</a:t>
            </a:r>
          </a:p>
          <a:p>
            <a:pPr>
              <a:buFont typeface="Wingdings" pitchFamily="2" charset="2"/>
              <a:buChar char="v"/>
            </a:pPr>
            <a:r>
              <a:rPr lang="es-AR" sz="2300" cap="all" dirty="0" smtClean="0"/>
              <a:t> </a:t>
            </a:r>
            <a:r>
              <a:rPr lang="es-AR" sz="2300" b="1" cap="all" dirty="0" smtClean="0"/>
              <a:t>los trabajadores remunerados por mes (obreros </a:t>
            </a:r>
            <a:r>
              <a:rPr lang="es-AR" sz="2300" b="1" cap="all" dirty="0" err="1" smtClean="0"/>
              <a:t>mensualizados</a:t>
            </a:r>
            <a:r>
              <a:rPr lang="es-AR" sz="2300" b="1" cap="all" dirty="0" smtClean="0"/>
              <a:t> y empleados): el uno por </a:t>
            </a:r>
            <a:r>
              <a:rPr lang="es-AR" sz="2300" cap="all" dirty="0" smtClean="0"/>
              <a:t>1 % del sueldo básico de su respectiva categoría, por mes, por cada año de antigüedad.</a:t>
            </a:r>
          </a:p>
          <a:p>
            <a:pPr>
              <a:buNone/>
            </a:pPr>
            <a:r>
              <a:rPr lang="es-AR" sz="2300" cap="all" dirty="0" smtClean="0"/>
              <a:t>     Debe ser pagado independientemente de la remuneración establecida en este Convenio. Los mayores jornales y sueldos que se cobren no implica que en los mismos esté incluido el beneficio que se pacta por este artículo.</a:t>
            </a:r>
            <a:endParaRPr lang="es-AR" sz="2300" cap="all"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ADICIONALES </a:t>
            </a:r>
            <a:endParaRPr lang="es-AR" b="1" dirty="0"/>
          </a:p>
        </p:txBody>
      </p:sp>
      <p:sp>
        <p:nvSpPr>
          <p:cNvPr id="3" name="2 Marcador de contenido"/>
          <p:cNvSpPr>
            <a:spLocks noGrp="1"/>
          </p:cNvSpPr>
          <p:nvPr>
            <p:ph idx="1"/>
          </p:nvPr>
        </p:nvSpPr>
        <p:spPr>
          <a:xfrm>
            <a:off x="457200" y="1124744"/>
            <a:ext cx="8229600" cy="5001419"/>
          </a:xfrm>
        </p:spPr>
        <p:txBody>
          <a:bodyPr>
            <a:noAutofit/>
          </a:bodyPr>
          <a:lstStyle/>
          <a:p>
            <a:pPr>
              <a:buFont typeface="Wingdings" pitchFamily="2" charset="2"/>
              <a:buChar char="v"/>
            </a:pPr>
            <a:r>
              <a:rPr lang="es-AR" sz="2300" dirty="0" smtClean="0"/>
              <a:t>  </a:t>
            </a:r>
            <a:r>
              <a:rPr lang="es-AR" dirty="0" smtClean="0"/>
              <a:t>POR TÍTULO TECNICO, EMITIDO POR ESCUELAS TECNICAS</a:t>
            </a:r>
          </a:p>
          <a:p>
            <a:pPr>
              <a:buFont typeface="Wingdings" pitchFamily="2" charset="2"/>
              <a:buChar char="v"/>
            </a:pPr>
            <a:r>
              <a:rPr lang="es-AR" cap="all" dirty="0" smtClean="0"/>
              <a:t>POR TÍTULO SECUNDARIO PARA LOS EMPLEADOS</a:t>
            </a:r>
          </a:p>
          <a:p>
            <a:pPr>
              <a:buFont typeface="Wingdings" pitchFamily="2" charset="2"/>
              <a:buChar char="v"/>
            </a:pPr>
            <a:r>
              <a:rPr lang="es-AR" cap="all" dirty="0" smtClean="0"/>
              <a:t>POR IDIOMA</a:t>
            </a:r>
          </a:p>
          <a:p>
            <a:pPr>
              <a:buFont typeface="Wingdings" pitchFamily="2" charset="2"/>
              <a:buChar char="v"/>
            </a:pPr>
            <a:r>
              <a:rPr lang="es-AR" cap="all" dirty="0" smtClean="0"/>
              <a:t>POR COBRANZA</a:t>
            </a:r>
          </a:p>
          <a:p>
            <a:pPr>
              <a:buFont typeface="Wingdings" pitchFamily="2" charset="2"/>
              <a:buChar char="v"/>
            </a:pPr>
            <a:r>
              <a:rPr lang="es-AR" cap="all" dirty="0" smtClean="0"/>
              <a:t>POR ENSOBRANDO Y PAGO DE REMUNERACIONES,</a:t>
            </a:r>
          </a:p>
          <a:p>
            <a:pPr>
              <a:buNone/>
            </a:pPr>
            <a:endParaRPr lang="es-AR" cap="all"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ADICIONALES </a:t>
            </a:r>
            <a:endParaRPr lang="es-AR" b="1" dirty="0"/>
          </a:p>
        </p:txBody>
      </p:sp>
      <p:sp>
        <p:nvSpPr>
          <p:cNvPr id="3" name="2 Marcador de contenido"/>
          <p:cNvSpPr>
            <a:spLocks noGrp="1"/>
          </p:cNvSpPr>
          <p:nvPr>
            <p:ph idx="1"/>
          </p:nvPr>
        </p:nvSpPr>
        <p:spPr>
          <a:xfrm>
            <a:off x="457200" y="1124744"/>
            <a:ext cx="8229600" cy="5001419"/>
          </a:xfrm>
        </p:spPr>
        <p:txBody>
          <a:bodyPr>
            <a:noAutofit/>
          </a:bodyPr>
          <a:lstStyle/>
          <a:p>
            <a:pPr>
              <a:buFont typeface="Wingdings" pitchFamily="2" charset="2"/>
              <a:buChar char="v"/>
            </a:pPr>
            <a:r>
              <a:rPr lang="es-AR" sz="2300" dirty="0" smtClean="0"/>
              <a:t>  </a:t>
            </a:r>
            <a:r>
              <a:rPr lang="es-AR" dirty="0" smtClean="0"/>
              <a:t>POR TAREAS DE RANGO SUPERIOR </a:t>
            </a:r>
          </a:p>
          <a:p>
            <a:pPr>
              <a:buFont typeface="Wingdings" pitchFamily="2" charset="2"/>
              <a:buChar char="v"/>
            </a:pPr>
            <a:r>
              <a:rPr lang="es-AR" dirty="0" smtClean="0"/>
              <a:t>POR LLAMADA FUERA DE HORARIO. POR CADA LLAMADA</a:t>
            </a:r>
          </a:p>
          <a:p>
            <a:pPr>
              <a:buFont typeface="Wingdings" pitchFamily="2" charset="2"/>
              <a:buChar char="v"/>
            </a:pPr>
            <a:r>
              <a:rPr lang="es-AR" dirty="0" smtClean="0"/>
              <a:t>POR FALTA DE VACANTE</a:t>
            </a:r>
          </a:p>
          <a:p>
            <a:pPr>
              <a:buFont typeface="Wingdings" pitchFamily="2" charset="2"/>
              <a:buChar char="v"/>
            </a:pPr>
            <a:r>
              <a:rPr lang="es-AR" dirty="0" smtClean="0"/>
              <a:t>POR SER VIAJANTE URBANO Y SUBURBANO</a:t>
            </a:r>
          </a:p>
          <a:p>
            <a:pPr>
              <a:buFont typeface="Wingdings" pitchFamily="2" charset="2"/>
              <a:buChar char="v"/>
            </a:pPr>
            <a:r>
              <a:rPr lang="es-AR" dirty="0" smtClean="0"/>
              <a:t>POR SER VIAJANTE EN EL INTERIOR DEL PAIS. </a:t>
            </a:r>
          </a:p>
          <a:p>
            <a:pPr>
              <a:buNone/>
            </a:pPr>
            <a:endParaRPr lang="es-AR" cap="all"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052736"/>
          </a:xfrm>
        </p:spPr>
        <p:txBody>
          <a:bodyPr/>
          <a:lstStyle/>
          <a:p>
            <a:r>
              <a:rPr lang="es-AR" b="1" dirty="0" smtClean="0"/>
              <a:t>ADICIONALES </a:t>
            </a:r>
            <a:endParaRPr lang="es-AR" b="1" dirty="0"/>
          </a:p>
        </p:txBody>
      </p:sp>
      <p:sp>
        <p:nvSpPr>
          <p:cNvPr id="3" name="2 Marcador de contenido"/>
          <p:cNvSpPr>
            <a:spLocks noGrp="1"/>
          </p:cNvSpPr>
          <p:nvPr>
            <p:ph idx="1"/>
          </p:nvPr>
        </p:nvSpPr>
        <p:spPr>
          <a:xfrm>
            <a:off x="467544" y="1052736"/>
            <a:ext cx="8229600" cy="4713387"/>
          </a:xfrm>
        </p:spPr>
        <p:txBody>
          <a:bodyPr>
            <a:noAutofit/>
          </a:bodyPr>
          <a:lstStyle/>
          <a:p>
            <a:pPr>
              <a:buFont typeface="Wingdings" pitchFamily="2" charset="2"/>
              <a:buChar char="v"/>
            </a:pPr>
            <a:r>
              <a:rPr lang="es-AR" sz="2300" dirty="0" smtClean="0"/>
              <a:t>  </a:t>
            </a:r>
            <a:r>
              <a:rPr lang="es-AR" dirty="0" smtClean="0"/>
              <a:t>POR  TAREAS RIESGOSAS, UN 20% SOBRE EL BÁSICO DE LA CATEGORÍA: </a:t>
            </a:r>
          </a:p>
          <a:p>
            <a:pPr>
              <a:buNone/>
            </a:pPr>
            <a:r>
              <a:rPr lang="es-AR" dirty="0" smtClean="0"/>
              <a:t>Se consideran tareas peligrosas, a tales efectos, las que se realicen en alturas superiores a ocho metros (8 </a:t>
            </a:r>
            <a:r>
              <a:rPr lang="es-AR" dirty="0" err="1" smtClean="0"/>
              <a:t>mts</a:t>
            </a:r>
            <a:r>
              <a:rPr lang="es-AR" dirty="0" smtClean="0"/>
              <a:t>.) o a profundidades de más de cuatro metros (4 </a:t>
            </a:r>
            <a:r>
              <a:rPr lang="es-AR" dirty="0" err="1" smtClean="0"/>
              <a:t>mts</a:t>
            </a:r>
            <a:r>
              <a:rPr lang="es-AR" dirty="0" smtClean="0"/>
              <a:t>.) como las de:</a:t>
            </a:r>
          </a:p>
          <a:p>
            <a:pPr>
              <a:buNone/>
            </a:pPr>
            <a:r>
              <a:rPr lang="es-AR" dirty="0" smtClean="0"/>
              <a:t> a)  instalación de antenas y letreros luminosos;</a:t>
            </a:r>
          </a:p>
          <a:p>
            <a:pPr>
              <a:buNone/>
            </a:pPr>
            <a:r>
              <a:rPr lang="es-AR" dirty="0" smtClean="0"/>
              <a:t> b) trabajos realizados en chimeneas y </a:t>
            </a:r>
            <a:r>
              <a:rPr lang="es-AR" dirty="0" err="1" smtClean="0"/>
              <a:t>cabriadas</a:t>
            </a:r>
            <a:r>
              <a:rPr lang="es-AR" dirty="0" smtClean="0"/>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normAutofit/>
          </a:bodyPr>
          <a:lstStyle/>
          <a:p>
            <a:pPr>
              <a:buNone/>
            </a:pPr>
            <a:r>
              <a:rPr lang="es-AR" dirty="0" smtClean="0"/>
              <a:t>	El ámbito de aplicación de este CC es sumamente amplio, comprendiéndose “que desempeñen como empleados u obreros en cualquiera de las ramas del comercio o en actividades civiles con fines de lucro o como administrativos en explotaciones industriales en general, o que tengan boca de expendio de los productos que elaboran, y en las agropecuarias,”. </a:t>
            </a:r>
          </a:p>
          <a:p>
            <a:pPr>
              <a:buNone/>
            </a:pPr>
            <a:r>
              <a:rPr lang="es-AR" dirty="0" smtClean="0"/>
              <a:t>    INCLUIDAS LAS CONSULTORAS ECONOMICAS</a:t>
            </a:r>
            <a:endParaRPr lang="es-A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ADICIONALES </a:t>
            </a:r>
            <a:endParaRPr lang="es-AR" b="1" dirty="0"/>
          </a:p>
        </p:txBody>
      </p:sp>
      <p:sp>
        <p:nvSpPr>
          <p:cNvPr id="3" name="2 Marcador de contenido"/>
          <p:cNvSpPr>
            <a:spLocks noGrp="1"/>
          </p:cNvSpPr>
          <p:nvPr>
            <p:ph idx="1"/>
          </p:nvPr>
        </p:nvSpPr>
        <p:spPr>
          <a:xfrm>
            <a:off x="457200" y="1124744"/>
            <a:ext cx="8229600" cy="5001419"/>
          </a:xfrm>
        </p:spPr>
        <p:txBody>
          <a:bodyPr>
            <a:noAutofit/>
          </a:bodyPr>
          <a:lstStyle/>
          <a:p>
            <a:pPr>
              <a:buNone/>
            </a:pPr>
            <a:r>
              <a:rPr lang="es-AR" dirty="0" smtClean="0"/>
              <a:t>c) trabajos realizados en pozos, instalaciones de bombas y sus reparaciones; También se consideran peligrosas a los efectos del presente artículo las siguientes:</a:t>
            </a:r>
          </a:p>
          <a:p>
            <a:pPr>
              <a:buNone/>
            </a:pPr>
            <a:r>
              <a:rPr lang="es-AR" dirty="0" smtClean="0"/>
              <a:t>  1) Las tareas de doblador, </a:t>
            </a:r>
            <a:r>
              <a:rPr lang="es-AR" dirty="0" err="1" smtClean="0"/>
              <a:t>atrapador</a:t>
            </a:r>
            <a:r>
              <a:rPr lang="es-AR" dirty="0" smtClean="0"/>
              <a:t> y desbastador en laminación; </a:t>
            </a:r>
          </a:p>
          <a:p>
            <a:pPr>
              <a:buNone/>
            </a:pPr>
            <a:r>
              <a:rPr lang="es-AR" dirty="0" smtClean="0"/>
              <a:t>  2) Las tareas del hornero de laminación que extraiga lingotes en proceso de producción con ganchos a mano;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ADICIONALES </a:t>
            </a:r>
            <a:endParaRPr lang="es-AR" b="1" dirty="0"/>
          </a:p>
        </p:txBody>
      </p:sp>
      <p:sp>
        <p:nvSpPr>
          <p:cNvPr id="3" name="2 Marcador de contenido"/>
          <p:cNvSpPr>
            <a:spLocks noGrp="1"/>
          </p:cNvSpPr>
          <p:nvPr>
            <p:ph idx="1"/>
          </p:nvPr>
        </p:nvSpPr>
        <p:spPr>
          <a:xfrm>
            <a:off x="457200" y="1124744"/>
            <a:ext cx="8229600" cy="5001419"/>
          </a:xfrm>
        </p:spPr>
        <p:txBody>
          <a:bodyPr>
            <a:noAutofit/>
          </a:bodyPr>
          <a:lstStyle/>
          <a:p>
            <a:pPr>
              <a:buNone/>
            </a:pPr>
            <a:r>
              <a:rPr lang="es-AR" dirty="0" smtClean="0"/>
              <a:t>   3) Las tareas de los fundidores cuando las realicen en coladas sobre moldes y transporten material en estado de fusión y realicen la colada a mano;</a:t>
            </a:r>
          </a:p>
          <a:p>
            <a:pPr>
              <a:buNone/>
            </a:pPr>
            <a:r>
              <a:rPr lang="es-AR" dirty="0" smtClean="0"/>
              <a:t>   4) las tareas del enganchador de vagones, cuando éstas se realicen con los vagones en movimiento</a:t>
            </a:r>
            <a:endParaRPr lang="es-AR" cap="all"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ADICIONALES </a:t>
            </a:r>
            <a:endParaRPr lang="es-AR" b="1" dirty="0"/>
          </a:p>
        </p:txBody>
      </p:sp>
      <p:sp>
        <p:nvSpPr>
          <p:cNvPr id="3" name="2 Marcador de contenido"/>
          <p:cNvSpPr>
            <a:spLocks noGrp="1"/>
          </p:cNvSpPr>
          <p:nvPr>
            <p:ph idx="1"/>
          </p:nvPr>
        </p:nvSpPr>
        <p:spPr>
          <a:xfrm>
            <a:off x="457200" y="1124744"/>
            <a:ext cx="8229600" cy="5001419"/>
          </a:xfrm>
        </p:spPr>
        <p:txBody>
          <a:bodyPr>
            <a:noAutofit/>
          </a:bodyPr>
          <a:lstStyle/>
          <a:p>
            <a:pPr>
              <a:buFont typeface="Wingdings" pitchFamily="2" charset="2"/>
              <a:buChar char="v"/>
            </a:pPr>
            <a:r>
              <a:rPr lang="es-AR" dirty="0" smtClean="0"/>
              <a:t>   POR ALTAS CALORÍAS </a:t>
            </a:r>
          </a:p>
          <a:p>
            <a:pPr>
              <a:buNone/>
            </a:pPr>
            <a:r>
              <a:rPr lang="es-AR" cap="all" dirty="0" smtClean="0"/>
              <a:t>       EL ADICIONAL SERÁ DEL 20% DEL SALARIO </a:t>
            </a:r>
          </a:p>
          <a:p>
            <a:pPr>
              <a:buNone/>
            </a:pPr>
            <a:r>
              <a:rPr lang="es-AR" cap="all" dirty="0" smtClean="0"/>
              <a:t>       BÁSICO</a:t>
            </a:r>
          </a:p>
          <a:p>
            <a:pPr>
              <a:buNone/>
            </a:pPr>
            <a:r>
              <a:rPr lang="es-AR" cap="all" dirty="0" smtClean="0"/>
              <a:t>	</a:t>
            </a:r>
            <a:r>
              <a:rPr lang="es-AR" sz="2800" cap="all" normalizeH="1" smtClean="0"/>
              <a:t> </a:t>
            </a:r>
            <a:r>
              <a:rPr lang="es-AR" sz="2800" cap="all" smtClean="0"/>
              <a:t>ESTO </a:t>
            </a:r>
            <a:r>
              <a:rPr lang="es-AR" sz="2800" cap="all" dirty="0" smtClean="0"/>
              <a:t>LO COBRARAN QUIENES REALICEN  tareas de cargar el horno, pincha horno, calafateador de calderas, </a:t>
            </a:r>
            <a:r>
              <a:rPr lang="es-AR" sz="2800" cap="all" dirty="0" err="1" smtClean="0"/>
              <a:t>atrapador</a:t>
            </a:r>
            <a:r>
              <a:rPr lang="es-AR" sz="2800" cap="all" dirty="0" smtClean="0"/>
              <a:t>, hornero y ayudante de estos trabajos</a:t>
            </a:r>
            <a:endParaRPr lang="es-AR" sz="2800" cap="all"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SUBSIDIOS</a:t>
            </a:r>
            <a:endParaRPr lang="es-AR" b="1" dirty="0"/>
          </a:p>
        </p:txBody>
      </p:sp>
      <p:sp>
        <p:nvSpPr>
          <p:cNvPr id="3" name="2 Marcador de contenido"/>
          <p:cNvSpPr>
            <a:spLocks noGrp="1"/>
          </p:cNvSpPr>
          <p:nvPr>
            <p:ph idx="1"/>
          </p:nvPr>
        </p:nvSpPr>
        <p:spPr>
          <a:xfrm>
            <a:off x="395536" y="1412776"/>
            <a:ext cx="8229600" cy="5001419"/>
          </a:xfrm>
        </p:spPr>
        <p:txBody>
          <a:bodyPr>
            <a:noAutofit/>
          </a:bodyPr>
          <a:lstStyle/>
          <a:p>
            <a:pPr>
              <a:buFont typeface="Wingdings" pitchFamily="2" charset="2"/>
              <a:buChar char="v"/>
            </a:pPr>
            <a:r>
              <a:rPr lang="es-AR" dirty="0" smtClean="0"/>
              <a:t>   POR  PADRE DISCAPACITADO</a:t>
            </a:r>
          </a:p>
          <a:p>
            <a:pPr>
              <a:buFont typeface="Wingdings" pitchFamily="2" charset="2"/>
              <a:buChar char="v"/>
            </a:pPr>
            <a:r>
              <a:rPr lang="es-AR" dirty="0" smtClean="0"/>
              <a:t>   POR FALLECIMIENTO DE FAMILIAR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LICENCIAS  </a:t>
            </a:r>
            <a:endParaRPr lang="es-AR" b="1" dirty="0"/>
          </a:p>
        </p:txBody>
      </p:sp>
      <p:sp>
        <p:nvSpPr>
          <p:cNvPr id="3" name="2 Marcador de contenido"/>
          <p:cNvSpPr>
            <a:spLocks noGrp="1"/>
          </p:cNvSpPr>
          <p:nvPr>
            <p:ph idx="1"/>
          </p:nvPr>
        </p:nvSpPr>
        <p:spPr>
          <a:xfrm>
            <a:off x="457200" y="1124744"/>
            <a:ext cx="8229600" cy="5001419"/>
          </a:xfrm>
        </p:spPr>
        <p:txBody>
          <a:bodyPr>
            <a:noAutofit/>
          </a:bodyPr>
          <a:lstStyle/>
          <a:p>
            <a:pPr>
              <a:buFont typeface="Wingdings" pitchFamily="2" charset="2"/>
              <a:buChar char="v"/>
            </a:pPr>
            <a:r>
              <a:rPr lang="es-AR" sz="2300" cap="all" dirty="0" smtClean="0"/>
              <a:t>  </a:t>
            </a:r>
            <a:r>
              <a:rPr lang="es-AR" sz="2800" cap="all" dirty="0" smtClean="0"/>
              <a:t>POR NACIMIENTO DE HIJO: 2 DÍAS CORRIDOS, 1 DE ELLOS HÁBIL. </a:t>
            </a:r>
          </a:p>
          <a:p>
            <a:pPr>
              <a:buFont typeface="Wingdings" pitchFamily="2" charset="2"/>
              <a:buChar char="v"/>
            </a:pPr>
            <a:r>
              <a:rPr lang="es-AR" sz="2800" cap="all" dirty="0" smtClean="0"/>
              <a:t>POR FALLECIMIENTO DE CONYUGE, PADRES, HERMANOS, HIJOS, SUEGROS O ABUELOS: 3 DÍAS, 1 DE ELLOS HÁBIL. </a:t>
            </a:r>
          </a:p>
          <a:p>
            <a:pPr>
              <a:buFont typeface="Wingdings" pitchFamily="2" charset="2"/>
              <a:buChar char="v"/>
            </a:pPr>
            <a:r>
              <a:rPr lang="es-AR" sz="2800" cap="all" dirty="0" smtClean="0"/>
              <a:t>POR MATRIMONIO, 10 DÍAS CORRIDOS QUE SE PUEDEN ADICIONAR A LAS VACACIONES.</a:t>
            </a:r>
          </a:p>
          <a:p>
            <a:pPr>
              <a:buFont typeface="Wingdings" pitchFamily="2" charset="2"/>
              <a:buChar char="v"/>
            </a:pPr>
            <a:r>
              <a:rPr lang="es-AR" sz="2800" cap="all" dirty="0" smtClean="0"/>
              <a:t>ESTUDIANTES SECUNDARIOS O UNIVERSITARIOS: 10 DÍAS DE LICENCIA CORRIDOS O DISCONTINUOS.</a:t>
            </a:r>
          </a:p>
          <a:p>
            <a:pPr>
              <a:buFont typeface="Wingdings" pitchFamily="2" charset="2"/>
              <a:buChar char="v"/>
            </a:pPr>
            <a:r>
              <a:rPr lang="es-AR" sz="2800" cap="all" dirty="0" smtClean="0"/>
              <a:t>POR MUDANZA: 1 DÍA</a:t>
            </a:r>
            <a:endParaRPr lang="es-AR" sz="2800" cap="all"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LICENCIAS  </a:t>
            </a:r>
            <a:endParaRPr lang="es-AR" b="1" dirty="0"/>
          </a:p>
        </p:txBody>
      </p:sp>
      <p:sp>
        <p:nvSpPr>
          <p:cNvPr id="3" name="2 Marcador de contenido"/>
          <p:cNvSpPr>
            <a:spLocks noGrp="1"/>
          </p:cNvSpPr>
          <p:nvPr>
            <p:ph idx="1"/>
          </p:nvPr>
        </p:nvSpPr>
        <p:spPr>
          <a:xfrm>
            <a:off x="457200" y="1124744"/>
            <a:ext cx="8229600" cy="5001419"/>
          </a:xfrm>
        </p:spPr>
        <p:txBody>
          <a:bodyPr>
            <a:noAutofit/>
          </a:bodyPr>
          <a:lstStyle/>
          <a:p>
            <a:pPr>
              <a:buFont typeface="Wingdings" pitchFamily="2" charset="2"/>
              <a:buChar char="v"/>
            </a:pPr>
            <a:r>
              <a:rPr lang="es-AR" sz="2300" cap="all" dirty="0" smtClean="0"/>
              <a:t>  </a:t>
            </a:r>
            <a:r>
              <a:rPr lang="es-AR" sz="2800" cap="all" dirty="0" smtClean="0"/>
              <a:t>LOS DADORES DE Sangre, el día que dieron sangre.</a:t>
            </a:r>
          </a:p>
          <a:p>
            <a:pPr>
              <a:buNone/>
            </a:pPr>
            <a:endParaRPr lang="es-AR" sz="2800" cap="all" dirty="0" smtClean="0"/>
          </a:p>
          <a:p>
            <a:pPr>
              <a:buNone/>
            </a:pPr>
            <a:endParaRPr lang="es-AR" sz="2800" cap="all" dirty="0" smtClean="0"/>
          </a:p>
          <a:p>
            <a:pPr>
              <a:buNone/>
            </a:pPr>
            <a:r>
              <a:rPr lang="es-AR" sz="4400" cap="all" dirty="0" smtClean="0"/>
              <a:t>  </a:t>
            </a:r>
            <a:r>
              <a:rPr lang="es-AR" sz="4400" b="1" i="1" cap="all" dirty="0" smtClean="0"/>
              <a:t> el día del </a:t>
            </a:r>
            <a:r>
              <a:rPr lang="es-AR" sz="4400" b="1" i="1" cap="all" dirty="0" err="1" smtClean="0"/>
              <a:t>metalurgico</a:t>
            </a:r>
            <a:r>
              <a:rPr lang="es-AR" sz="4400" b="1" i="1" cap="all" dirty="0" smtClean="0"/>
              <a:t> es el 7 de septiembre.</a:t>
            </a:r>
            <a:endParaRPr lang="es-AR" sz="4400" cap="all"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AUMENTO SALARIAL </a:t>
            </a:r>
            <a:endParaRPr lang="es-AR" b="1" dirty="0"/>
          </a:p>
        </p:txBody>
      </p:sp>
      <p:sp>
        <p:nvSpPr>
          <p:cNvPr id="3" name="2 Marcador de contenido"/>
          <p:cNvSpPr>
            <a:spLocks noGrp="1"/>
          </p:cNvSpPr>
          <p:nvPr>
            <p:ph idx="1"/>
          </p:nvPr>
        </p:nvSpPr>
        <p:spPr/>
        <p:txBody>
          <a:bodyPr/>
          <a:lstStyle/>
          <a:p>
            <a:pPr>
              <a:buFont typeface="Wingdings" pitchFamily="2" charset="2"/>
              <a:buChar char="v"/>
            </a:pPr>
            <a:r>
              <a:rPr lang="es-AR" dirty="0" smtClean="0"/>
              <a:t> DEL 23% SOBRE LOS SALARIOS DE LAS ESCALAS VIGENTES AL 31 DE MARZO DE 2012. </a:t>
            </a:r>
          </a:p>
          <a:p>
            <a:pPr>
              <a:buFont typeface="Wingdings" pitchFamily="2" charset="2"/>
              <a:buChar char="v"/>
            </a:pPr>
            <a:endParaRPr lang="es-AR" dirty="0" smtClean="0"/>
          </a:p>
          <a:p>
            <a:pPr>
              <a:buFont typeface="Wingdings" pitchFamily="2" charset="2"/>
              <a:buChar char="v"/>
            </a:pPr>
            <a:r>
              <a:rPr lang="es-AR" dirty="0" smtClean="0"/>
              <a:t> EL AUMENTO SE LIQUIDARÁ A PARTIR DE ABRIL, POR LO CUAL EN MAYO HAY QUE LIQUIDAR EL RETROACTIVO.</a:t>
            </a:r>
            <a:endParaRPr lang="es-A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AUMENTO SALARIAL </a:t>
            </a:r>
            <a:endParaRPr lang="es-AR" b="1" dirty="0"/>
          </a:p>
        </p:txBody>
      </p:sp>
      <p:sp>
        <p:nvSpPr>
          <p:cNvPr id="3" name="2 Marcador de contenido"/>
          <p:cNvSpPr>
            <a:spLocks noGrp="1"/>
          </p:cNvSpPr>
          <p:nvPr>
            <p:ph idx="1"/>
          </p:nvPr>
        </p:nvSpPr>
        <p:spPr/>
        <p:txBody>
          <a:bodyPr>
            <a:normAutofit/>
          </a:bodyPr>
          <a:lstStyle/>
          <a:p>
            <a:pPr>
              <a:buFont typeface="Wingdings" pitchFamily="2" charset="2"/>
              <a:buChar char="v"/>
            </a:pPr>
            <a:r>
              <a:rPr lang="es-AR" dirty="0" smtClean="0"/>
              <a:t> SE ESTABLECE UNA GRATIFICACION EXTRAORDINARIA – NO REMUNERATIVA-  DE $1100:   </a:t>
            </a:r>
          </a:p>
          <a:p>
            <a:pPr>
              <a:buNone/>
            </a:pPr>
            <a:r>
              <a:rPr lang="es-AR" dirty="0" smtClean="0"/>
              <a:t>    1) PARA LOS TRABAJADORES QUE SE ENCUENTREN AL MOMENTO DEL PAGO</a:t>
            </a:r>
          </a:p>
          <a:p>
            <a:pPr>
              <a:buNone/>
            </a:pPr>
            <a:r>
              <a:rPr lang="es-AR" dirty="0" smtClean="0"/>
              <a:t>    2) EL PAGO SE EFECTUARÁ EN DOS CUOTAS, EN NOVIEMBRE 2012 Y ENERO</a:t>
            </a:r>
          </a:p>
          <a:p>
            <a:pPr>
              <a:buFont typeface="Wingdings" pitchFamily="2" charset="2"/>
              <a:buChar char="v"/>
            </a:pPr>
            <a:endParaRPr lang="es-AR" dirty="0" smtClean="0"/>
          </a:p>
          <a:p>
            <a:pPr>
              <a:buNone/>
            </a:pPr>
            <a:endParaRPr lang="es-A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AUMENTO SALARIAL </a:t>
            </a:r>
            <a:endParaRPr lang="es-AR" b="1" dirty="0"/>
          </a:p>
        </p:txBody>
      </p:sp>
      <p:sp>
        <p:nvSpPr>
          <p:cNvPr id="3" name="2 Marcador de contenido"/>
          <p:cNvSpPr>
            <a:spLocks noGrp="1"/>
          </p:cNvSpPr>
          <p:nvPr>
            <p:ph idx="1"/>
          </p:nvPr>
        </p:nvSpPr>
        <p:spPr/>
        <p:txBody>
          <a:bodyPr>
            <a:normAutofit fontScale="92500" lnSpcReduction="10000"/>
          </a:bodyPr>
          <a:lstStyle/>
          <a:p>
            <a:pPr>
              <a:buFont typeface="Wingdings" pitchFamily="2" charset="2"/>
              <a:buChar char="v"/>
            </a:pPr>
            <a:r>
              <a:rPr lang="es-AR" dirty="0" smtClean="0"/>
              <a:t> SE ESTABLECE UNA GRATIFICACION EXTRAORDINARIA – NO REMUNERATIVA-  DE $1100:   </a:t>
            </a:r>
          </a:p>
          <a:p>
            <a:pPr>
              <a:buNone/>
            </a:pPr>
            <a:r>
              <a:rPr lang="es-AR" dirty="0" smtClean="0"/>
              <a:t>    3)  PARA LOS TRABAJADORES QUE  INGRESARON DESPUES DEL 1 DE ABRIL DE 2012, EL PAGO SERÁ PROPORCIONAL.</a:t>
            </a:r>
          </a:p>
          <a:p>
            <a:pPr>
              <a:buNone/>
            </a:pPr>
            <a:r>
              <a:rPr lang="es-AR" dirty="0" smtClean="0"/>
              <a:t>    4) LOS TRABAJADORES DE JORNADA REDUCIDA SE LE PROPORCIONARA LA GRATIFICACIÓN</a:t>
            </a:r>
          </a:p>
          <a:p>
            <a:pPr>
              <a:buNone/>
            </a:pPr>
            <a:r>
              <a:rPr lang="es-AR" dirty="0" smtClean="0"/>
              <a:t>    5) LAS SUSPENSIONES NO AFECTARÁN EL PAGO DE ESTAS SUMAS. </a:t>
            </a:r>
          </a:p>
          <a:p>
            <a:pPr>
              <a:buNone/>
            </a:pPr>
            <a:endParaRPr lang="es-A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AUMENTO SALARIAL </a:t>
            </a:r>
            <a:endParaRPr lang="es-AR" b="1" dirty="0"/>
          </a:p>
        </p:txBody>
      </p:sp>
      <p:sp>
        <p:nvSpPr>
          <p:cNvPr id="3" name="2 Marcador de contenido"/>
          <p:cNvSpPr>
            <a:spLocks noGrp="1"/>
          </p:cNvSpPr>
          <p:nvPr>
            <p:ph idx="1"/>
          </p:nvPr>
        </p:nvSpPr>
        <p:spPr/>
        <p:txBody>
          <a:bodyPr>
            <a:normAutofit/>
          </a:bodyPr>
          <a:lstStyle/>
          <a:p>
            <a:pPr>
              <a:buNone/>
            </a:pPr>
            <a:r>
              <a:rPr lang="es-AR" dirty="0" smtClean="0"/>
              <a:t>    EL ACUERO ESTABLECE UN INGRESO MINIMO GLOBAL DE REFERENCIA (IMGR) PARA LOS TRABAJADORES DE JORNADA COMPLETA DE $4000. </a:t>
            </a:r>
          </a:p>
          <a:p>
            <a:pPr>
              <a:buNone/>
            </a:pPr>
            <a:r>
              <a:rPr lang="es-AR" dirty="0" smtClean="0"/>
              <a:t>   </a:t>
            </a:r>
          </a:p>
          <a:p>
            <a:pPr>
              <a:buNone/>
            </a:pPr>
            <a:r>
              <a:rPr lang="es-AR" dirty="0" smtClean="0"/>
              <a:t>    ESTOS INGRESO MINIMO NO MODIFICARÁ LAS ESCALAS NI AFECTARA LOS TOPES INDEMNIZATORIOS. </a:t>
            </a:r>
            <a:endParaRPr lang="es-A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ADICIONALES ACTUALES</a:t>
            </a:r>
            <a:endParaRPr lang="es-AR" b="1" dirty="0"/>
          </a:p>
        </p:txBody>
      </p:sp>
      <p:sp>
        <p:nvSpPr>
          <p:cNvPr id="3" name="2 Marcador de contenido"/>
          <p:cNvSpPr>
            <a:spLocks noGrp="1"/>
          </p:cNvSpPr>
          <p:nvPr>
            <p:ph idx="1"/>
          </p:nvPr>
        </p:nvSpPr>
        <p:spPr>
          <a:xfrm>
            <a:off x="457200" y="1340768"/>
            <a:ext cx="8229600" cy="4785395"/>
          </a:xfrm>
        </p:spPr>
        <p:txBody>
          <a:bodyPr>
            <a:normAutofit/>
          </a:bodyPr>
          <a:lstStyle/>
          <a:p>
            <a:pPr>
              <a:buFont typeface="Wingdings" pitchFamily="2" charset="2"/>
              <a:buChar char="v"/>
            </a:pPr>
            <a:r>
              <a:rPr lang="es-AR" dirty="0" smtClean="0"/>
              <a:t> ANTIGÜEDAD : EQUILAVENTE A 1% POR DE ANTIGÜEDAD EN EL TRABAJO, SOBRE EL SUELDO BÁSICO</a:t>
            </a:r>
          </a:p>
          <a:p>
            <a:pPr>
              <a:buFont typeface="Wingdings" pitchFamily="2" charset="2"/>
              <a:buChar char="v"/>
            </a:pPr>
            <a:r>
              <a:rPr lang="es-AR" dirty="0" smtClean="0"/>
              <a:t> ADICIONAL POR ARMADO DE VIDRIERA, ART 23, UN MONTO FIJO (4-12   $ 162,81)</a:t>
            </a:r>
          </a:p>
          <a:p>
            <a:pPr>
              <a:buFont typeface="Wingdings" pitchFamily="2" charset="2"/>
              <a:buChar char="v"/>
            </a:pPr>
            <a:r>
              <a:rPr lang="es-AR" dirty="0" smtClean="0"/>
              <a:t>ADICIONAL POR FUNCIÓN DE CAJERO, ART 30, SUMA FIJA (4-12  $ 506, 62). </a:t>
            </a:r>
          </a:p>
          <a:p>
            <a:pPr>
              <a:buFont typeface="Wingdings" pitchFamily="2" charset="2"/>
              <a:buChar char="v"/>
            </a:pPr>
            <a:r>
              <a:rPr lang="es-AR" dirty="0" smtClean="0"/>
              <a:t>PRESENTISMO: 8,33% DE LA TOTALIDA DE LOS SUELDOS  </a:t>
            </a:r>
            <a:endParaRPr lang="es-A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AR" b="1" dirty="0" smtClean="0"/>
              <a:t>S.A.C.</a:t>
            </a:r>
            <a:endParaRPr lang="es-AR" b="1"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S.A.C. </a:t>
            </a:r>
            <a:endParaRPr lang="es-AR" dirty="0"/>
          </a:p>
        </p:txBody>
      </p:sp>
      <p:sp>
        <p:nvSpPr>
          <p:cNvPr id="3" name="2 Marcador de contenido"/>
          <p:cNvSpPr>
            <a:spLocks noGrp="1"/>
          </p:cNvSpPr>
          <p:nvPr>
            <p:ph idx="1"/>
          </p:nvPr>
        </p:nvSpPr>
        <p:spPr/>
        <p:txBody>
          <a:bodyPr/>
          <a:lstStyle/>
          <a:p>
            <a:pPr>
              <a:buFontTx/>
              <a:buChar char="-"/>
            </a:pPr>
            <a:r>
              <a:rPr lang="es-AR" dirty="0" smtClean="0"/>
              <a:t>CONCEPTOS HABITUALES, HS. EXTRAS, PLUS, ADICIONALES, ECT. </a:t>
            </a:r>
          </a:p>
          <a:p>
            <a:pPr>
              <a:buFontTx/>
              <a:buChar char="-"/>
            </a:pPr>
            <a:r>
              <a:rPr lang="es-AR" dirty="0" smtClean="0"/>
              <a:t>PLUS VACACIONAL</a:t>
            </a:r>
          </a:p>
          <a:p>
            <a:pPr>
              <a:buFontTx/>
              <a:buChar char="-"/>
            </a:pPr>
            <a:r>
              <a:rPr lang="es-AR" dirty="0" smtClean="0"/>
              <a:t>GRATIFICACIONES, </a:t>
            </a:r>
          </a:p>
          <a:p>
            <a:pPr>
              <a:buFontTx/>
              <a:buChar char="-"/>
            </a:pPr>
            <a:r>
              <a:rPr lang="es-AR" smtClean="0"/>
              <a:t>GRATIFICACIONES EXTRAORIDARIAS.  </a:t>
            </a:r>
          </a:p>
          <a:p>
            <a:pPr>
              <a:buFontTx/>
              <a:buChar char="-"/>
            </a:pPr>
            <a:endParaRPr lang="es-A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rrowheads="1"/>
          </p:cNvSpPr>
          <p:nvPr>
            <p:ph type="ctrTitle"/>
          </p:nvPr>
        </p:nvSpPr>
        <p:spPr/>
        <p:txBody>
          <a:bodyPr>
            <a:normAutofit fontScale="90000"/>
          </a:bodyPr>
          <a:lstStyle/>
          <a:p>
            <a:r>
              <a:rPr lang="es-AR" sz="6600" b="1">
                <a:solidFill>
                  <a:schemeClr val="tx1"/>
                </a:solidFill>
              </a:rPr>
              <a:t>Trabajadores autónomos</a:t>
            </a:r>
            <a:r>
              <a:rPr lang="es-AR"/>
              <a:t> </a:t>
            </a:r>
          </a:p>
        </p:txBody>
      </p:sp>
      <p:sp>
        <p:nvSpPr>
          <p:cNvPr id="159747" name="Rectangle 3"/>
          <p:cNvSpPr>
            <a:spLocks noGrp="1" noRot="1" noChangeArrowheads="1"/>
          </p:cNvSpPr>
          <p:nvPr>
            <p:ph type="subTitle" idx="1"/>
          </p:nvPr>
        </p:nvSpPr>
        <p:spPr>
          <a:xfrm>
            <a:off x="323850" y="3933825"/>
            <a:ext cx="8496300" cy="1477963"/>
          </a:xfrm>
        </p:spPr>
        <p:txBody>
          <a:bodyPr>
            <a:normAutofit lnSpcReduction="10000"/>
          </a:bodyPr>
          <a:lstStyle/>
          <a:p>
            <a:r>
              <a:rPr lang="es-AR" sz="4800" b="1">
                <a:latin typeface="Bookman Old Style" pitchFamily="18" charset="0"/>
              </a:rPr>
              <a:t>RECATEGORIZACION ANUAL</a:t>
            </a:r>
          </a:p>
          <a:p>
            <a:endParaRPr lang="es-AR" sz="4800" b="1">
              <a:latin typeface="Bookman Old Style"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rrowheads="1"/>
          </p:cNvSpPr>
          <p:nvPr>
            <p:ph type="title"/>
          </p:nvPr>
        </p:nvSpPr>
        <p:spPr>
          <a:xfrm>
            <a:off x="468313" y="188913"/>
            <a:ext cx="7532687" cy="1295400"/>
          </a:xfrm>
        </p:spPr>
        <p:txBody>
          <a:bodyPr/>
          <a:lstStyle/>
          <a:p>
            <a:r>
              <a:rPr lang="es-ES" sz="3200" b="1">
                <a:latin typeface="Bookman Old Style" pitchFamily="18" charset="0"/>
              </a:rPr>
              <a:t>I. Marco Normativo. Ley 24241: </a:t>
            </a:r>
            <a:br>
              <a:rPr lang="es-ES" sz="3200" b="1">
                <a:latin typeface="Bookman Old Style" pitchFamily="18" charset="0"/>
              </a:rPr>
            </a:br>
            <a:r>
              <a:rPr lang="es-ES" sz="3200" b="1">
                <a:latin typeface="Bookman Old Style" pitchFamily="18" charset="0"/>
              </a:rPr>
              <a:t>Art 2. b) Incorporación obligatoria</a:t>
            </a:r>
            <a:endParaRPr lang="es-AR" sz="3200" b="1">
              <a:latin typeface="Bookman Old Style" pitchFamily="18" charset="0"/>
            </a:endParaRPr>
          </a:p>
        </p:txBody>
      </p:sp>
      <p:sp>
        <p:nvSpPr>
          <p:cNvPr id="107523" name="Rectangle 3"/>
          <p:cNvSpPr>
            <a:spLocks noGrp="1" noRot="1" noChangeArrowheads="1"/>
          </p:cNvSpPr>
          <p:nvPr>
            <p:ph type="body" idx="1"/>
          </p:nvPr>
        </p:nvSpPr>
        <p:spPr>
          <a:xfrm>
            <a:off x="179388" y="1700213"/>
            <a:ext cx="8507412" cy="4752975"/>
          </a:xfrm>
        </p:spPr>
        <p:txBody>
          <a:bodyPr/>
          <a:lstStyle/>
          <a:p>
            <a:pPr>
              <a:lnSpc>
                <a:spcPct val="80000"/>
              </a:lnSpc>
              <a:spcAft>
                <a:spcPct val="20000"/>
              </a:spcAft>
            </a:pPr>
            <a:r>
              <a:rPr lang="es-ES" sz="2800" b="1">
                <a:latin typeface="Times New Roman" pitchFamily="18" charset="0"/>
              </a:rPr>
              <a:t>Personas que por sí solas o conjunta o alternativamente con otras, asociadas o no, ejerzan habitualmente en la República alguna de las actividades que a continuación se enumeran, siempre que estas no configuren una relación de dependencia:</a:t>
            </a:r>
          </a:p>
          <a:p>
            <a:pPr>
              <a:lnSpc>
                <a:spcPct val="80000"/>
              </a:lnSpc>
              <a:spcAft>
                <a:spcPct val="20000"/>
              </a:spcAft>
              <a:buFont typeface="Wingdings" pitchFamily="2" charset="2"/>
              <a:buNone/>
            </a:pPr>
            <a:endParaRPr lang="es-ES" sz="2800" b="1">
              <a:latin typeface="Times New Roman" pitchFamily="18" charset="0"/>
            </a:endParaRPr>
          </a:p>
          <a:p>
            <a:pPr lvl="1">
              <a:lnSpc>
                <a:spcPct val="80000"/>
              </a:lnSpc>
              <a:spcAft>
                <a:spcPct val="20000"/>
              </a:spcAft>
            </a:pPr>
            <a:r>
              <a:rPr lang="es-ES" b="1">
                <a:latin typeface="Times New Roman" pitchFamily="18" charset="0"/>
              </a:rPr>
              <a:t>Dirección, administración o conducción de cualquier empresa, organización, establecimiento o explotación con fines de lucro, o sociedad comercial o civil, aunque por esas actividades no obtengan retribución, utilidad o ingreso alguno.</a:t>
            </a:r>
          </a:p>
          <a:p>
            <a:pPr lvl="1">
              <a:lnSpc>
                <a:spcPct val="80000"/>
              </a:lnSpc>
              <a:spcAft>
                <a:spcPct val="20000"/>
              </a:spcAft>
              <a:buFontTx/>
              <a:buNone/>
            </a:pPr>
            <a:endParaRPr lang="es-AR" b="1">
              <a:latin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rrowheads="1"/>
          </p:cNvSpPr>
          <p:nvPr>
            <p:ph type="title"/>
          </p:nvPr>
        </p:nvSpPr>
        <p:spPr>
          <a:xfrm>
            <a:off x="468313" y="188913"/>
            <a:ext cx="7532687" cy="1295400"/>
          </a:xfrm>
        </p:spPr>
        <p:txBody>
          <a:bodyPr/>
          <a:lstStyle/>
          <a:p>
            <a:r>
              <a:rPr lang="es-ES" sz="3200" b="1">
                <a:latin typeface="Bookman Old Style" pitchFamily="18" charset="0"/>
              </a:rPr>
              <a:t>I. Marco Normativo. Ley 24241: </a:t>
            </a:r>
            <a:br>
              <a:rPr lang="es-ES" sz="3200" b="1">
                <a:latin typeface="Bookman Old Style" pitchFamily="18" charset="0"/>
              </a:rPr>
            </a:br>
            <a:r>
              <a:rPr lang="es-ES" sz="3200" b="1">
                <a:latin typeface="Bookman Old Style" pitchFamily="18" charset="0"/>
              </a:rPr>
              <a:t>Art 2. b) Incorporación obligatoria</a:t>
            </a:r>
            <a:endParaRPr lang="es-AR" sz="3200" b="1">
              <a:latin typeface="Bookman Old Style" pitchFamily="18" charset="0"/>
            </a:endParaRPr>
          </a:p>
        </p:txBody>
      </p:sp>
      <p:sp>
        <p:nvSpPr>
          <p:cNvPr id="169987" name="Rectangle 3"/>
          <p:cNvSpPr>
            <a:spLocks noGrp="1" noRot="1" noChangeArrowheads="1"/>
          </p:cNvSpPr>
          <p:nvPr>
            <p:ph type="body" idx="1"/>
          </p:nvPr>
        </p:nvSpPr>
        <p:spPr>
          <a:xfrm>
            <a:off x="179388" y="1700213"/>
            <a:ext cx="8507412" cy="4752975"/>
          </a:xfrm>
        </p:spPr>
        <p:txBody>
          <a:bodyPr/>
          <a:lstStyle/>
          <a:p>
            <a:pPr lvl="1">
              <a:lnSpc>
                <a:spcPct val="80000"/>
              </a:lnSpc>
              <a:spcAft>
                <a:spcPct val="20000"/>
              </a:spcAft>
            </a:pPr>
            <a:r>
              <a:rPr lang="es-ES" b="1">
                <a:latin typeface="Times New Roman" pitchFamily="18" charset="0"/>
              </a:rPr>
              <a:t>Profesión desempeñada por graduado en universidad nacional o en universidad provincial o privada autorizada para funcionar por el Poder Ejecutivo, o por quien tenga especial habilitación legal para el ejercicio de profesión universitaria reglamentada.</a:t>
            </a:r>
          </a:p>
          <a:p>
            <a:pPr lvl="1">
              <a:lnSpc>
                <a:spcPct val="80000"/>
              </a:lnSpc>
              <a:spcAft>
                <a:spcPct val="20000"/>
              </a:spcAft>
            </a:pPr>
            <a:r>
              <a:rPr lang="es-ES" b="1">
                <a:latin typeface="Times New Roman" pitchFamily="18" charset="0"/>
              </a:rPr>
              <a:t>Producción o cobranza de seguros, reaseguros, capitalización, ahorro, ahorro y préstamo, o similares.</a:t>
            </a:r>
          </a:p>
          <a:p>
            <a:pPr lvl="1">
              <a:lnSpc>
                <a:spcPct val="80000"/>
              </a:lnSpc>
              <a:spcAft>
                <a:spcPct val="20000"/>
              </a:spcAft>
            </a:pPr>
            <a:r>
              <a:rPr lang="es-ES" b="1">
                <a:latin typeface="Times New Roman" pitchFamily="18" charset="0"/>
              </a:rPr>
              <a:t>Cualquier otra actividad lucrativa no comprendida en los apartados precedentes</a:t>
            </a:r>
            <a:endParaRPr lang="es-AR" b="1">
              <a:latin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p:nvPr>
        </p:nvSpPr>
        <p:spPr/>
        <p:txBody>
          <a:bodyPr>
            <a:normAutofit fontScale="90000"/>
          </a:bodyPr>
          <a:lstStyle/>
          <a:p>
            <a:r>
              <a:rPr lang="es-ES" sz="3900" b="1">
                <a:latin typeface="Bookman Old Style" pitchFamily="18" charset="0"/>
              </a:rPr>
              <a:t>Art 3. Incorporación voluntaria</a:t>
            </a:r>
            <a:endParaRPr lang="es-AR" sz="3900" b="1">
              <a:latin typeface="Bookman Old Style" pitchFamily="18" charset="0"/>
            </a:endParaRPr>
          </a:p>
        </p:txBody>
      </p:sp>
      <p:sp>
        <p:nvSpPr>
          <p:cNvPr id="109571" name="Rectangle 3"/>
          <p:cNvSpPr>
            <a:spLocks noGrp="1" noRot="1" noChangeArrowheads="1"/>
          </p:cNvSpPr>
          <p:nvPr>
            <p:ph type="body" idx="1"/>
          </p:nvPr>
        </p:nvSpPr>
        <p:spPr>
          <a:xfrm>
            <a:off x="457200" y="1484313"/>
            <a:ext cx="8218488" cy="5113337"/>
          </a:xfrm>
        </p:spPr>
        <p:txBody>
          <a:bodyPr/>
          <a:lstStyle/>
          <a:p>
            <a:pPr>
              <a:spcBef>
                <a:spcPct val="30000"/>
              </a:spcBef>
              <a:spcAft>
                <a:spcPct val="30000"/>
              </a:spcAft>
            </a:pPr>
            <a:r>
              <a:rPr lang="es-ES" sz="2600" b="1">
                <a:latin typeface="Times New Roman" pitchFamily="18" charset="0"/>
              </a:rPr>
              <a:t>Los miembros de consejos de administración de cooperativas que no perciban retribución alguna por esas funciones, socios no gerentes de sociedades de responsabilidad limitada, síndicos de cualquier sociedad y fiduciarios.</a:t>
            </a:r>
          </a:p>
          <a:p>
            <a:pPr>
              <a:spcBef>
                <a:spcPct val="30000"/>
              </a:spcBef>
              <a:spcAft>
                <a:spcPct val="30000"/>
              </a:spcAft>
            </a:pPr>
            <a:r>
              <a:rPr lang="es-ES" sz="2600" b="1">
                <a:latin typeface="Times New Roman" pitchFamily="18" charset="0"/>
              </a:rPr>
              <a:t>Los titulares de condominios y de sucesiones indivisas que no ejerzan la dirección, administración o conducción de la explotación común.</a:t>
            </a:r>
          </a:p>
          <a:p>
            <a:pPr>
              <a:spcBef>
                <a:spcPct val="30000"/>
              </a:spcBef>
              <a:spcAft>
                <a:spcPct val="30000"/>
              </a:spcAft>
            </a:pPr>
            <a:r>
              <a:rPr lang="es-ES" sz="2600" b="1">
                <a:latin typeface="Times New Roman" pitchFamily="18" charset="0"/>
              </a:rPr>
              <a:t>Los miembros del clero y de organizaciones religiosas pertenecientes al culto católico apostólico romano, u otros inscriptos en el Registro Nacional de Cultos</a:t>
            </a:r>
            <a:r>
              <a:rPr lang="es-ES" sz="2600">
                <a:latin typeface="Times New Roman" pitchFamily="18" charset="0"/>
              </a:rPr>
              <a:t>.</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rrowheads="1"/>
          </p:cNvSpPr>
          <p:nvPr>
            <p:ph type="title"/>
          </p:nvPr>
        </p:nvSpPr>
        <p:spPr/>
        <p:txBody>
          <a:bodyPr/>
          <a:lstStyle/>
          <a:p>
            <a:r>
              <a:rPr lang="es-ES" sz="3900">
                <a:latin typeface="Bookman Old Style" pitchFamily="18" charset="0"/>
              </a:rPr>
              <a:t>Art 3. Incorporación voluntaria</a:t>
            </a:r>
            <a:endParaRPr lang="es-AR" sz="3900">
              <a:latin typeface="Bookman Old Style" pitchFamily="18" charset="0"/>
            </a:endParaRPr>
          </a:p>
        </p:txBody>
      </p:sp>
      <p:sp>
        <p:nvSpPr>
          <p:cNvPr id="108547" name="Rectangle 3"/>
          <p:cNvSpPr>
            <a:spLocks noGrp="1" noRot="1" noChangeArrowheads="1"/>
          </p:cNvSpPr>
          <p:nvPr>
            <p:ph type="body" idx="1"/>
          </p:nvPr>
        </p:nvSpPr>
        <p:spPr>
          <a:xfrm>
            <a:off x="457200" y="1989138"/>
            <a:ext cx="8218488" cy="4608512"/>
          </a:xfrm>
        </p:spPr>
        <p:txBody>
          <a:bodyPr/>
          <a:lstStyle/>
          <a:p>
            <a:pPr>
              <a:lnSpc>
                <a:spcPct val="80000"/>
              </a:lnSpc>
              <a:spcBef>
                <a:spcPct val="30000"/>
              </a:spcBef>
              <a:spcAft>
                <a:spcPct val="30000"/>
              </a:spcAft>
            </a:pPr>
            <a:r>
              <a:rPr lang="es-ES" sz="2600" dirty="0">
                <a:latin typeface="Times New Roman" pitchFamily="18" charset="0"/>
              </a:rPr>
              <a:t>Las personas que ejerzan las actividades mencionadas en el artículo 2º, inciso b), apartado 2, y que por ellas se encontraren obligatoriamente afiliadas a uno o más regímenes jubilatorios provinciales para profesionales, como asimismo aquellas que ejerzan una profesión no académica autorizada con anterioridad a la promulgación de esta ley. Esta incorporación no modificará la obligatoriedad que dimana de los respectivos regímenes locales.</a:t>
            </a:r>
          </a:p>
          <a:p>
            <a:pPr>
              <a:lnSpc>
                <a:spcPct val="80000"/>
              </a:lnSpc>
              <a:spcBef>
                <a:spcPct val="30000"/>
              </a:spcBef>
              <a:spcAft>
                <a:spcPct val="30000"/>
              </a:spcAft>
            </a:pPr>
            <a:r>
              <a:rPr lang="es-ES" sz="2600" dirty="0">
                <a:latin typeface="Times New Roman" pitchFamily="18" charset="0"/>
              </a:rPr>
              <a:t>Las amas de casa que decidan incorporarse voluntariamente al Sistema Integrado de Jubilaciones y Pensiones lo harán en la categoría mínima de aportes, pudiendo optar por cualquier otra categoría superior.</a:t>
            </a:r>
            <a:endParaRPr lang="es-AR" sz="2600" dirty="0">
              <a:latin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rrowheads="1"/>
          </p:cNvSpPr>
          <p:nvPr>
            <p:ph type="title"/>
          </p:nvPr>
        </p:nvSpPr>
        <p:spPr/>
        <p:txBody>
          <a:bodyPr/>
          <a:lstStyle/>
          <a:p>
            <a:r>
              <a:rPr lang="es-ES" sz="3900" b="1">
                <a:latin typeface="Bookman Old Style" pitchFamily="18" charset="0"/>
              </a:rPr>
              <a:t>Art 5. Actividades simultáneas</a:t>
            </a:r>
            <a:endParaRPr lang="es-AR" sz="3900" b="1">
              <a:latin typeface="Bookman Old Style" pitchFamily="18" charset="0"/>
            </a:endParaRPr>
          </a:p>
        </p:txBody>
      </p:sp>
      <p:sp>
        <p:nvSpPr>
          <p:cNvPr id="110595" name="Rectangle 3"/>
          <p:cNvSpPr>
            <a:spLocks noGrp="1" noRot="1" noChangeArrowheads="1"/>
          </p:cNvSpPr>
          <p:nvPr>
            <p:ph type="body" idx="1"/>
          </p:nvPr>
        </p:nvSpPr>
        <p:spPr>
          <a:xfrm>
            <a:off x="301625" y="2019300"/>
            <a:ext cx="8540750" cy="4079875"/>
          </a:xfrm>
        </p:spPr>
        <p:txBody>
          <a:bodyPr>
            <a:normAutofit lnSpcReduction="10000"/>
          </a:bodyPr>
          <a:lstStyle/>
          <a:p>
            <a:pPr>
              <a:spcBef>
                <a:spcPct val="30000"/>
              </a:spcBef>
              <a:spcAft>
                <a:spcPct val="30000"/>
              </a:spcAft>
            </a:pPr>
            <a:r>
              <a:rPr lang="es-ES" sz="2600">
                <a:latin typeface="Times New Roman" pitchFamily="18" charset="0"/>
              </a:rPr>
              <a:t>La circunstancia de estar también comprendido en otro régimen jubilatorio nacional, provincial o municipal, así como el hecho de gozar de cualquier jubilación, pensión o retiro, no eximen de la obligatoriedad de efectuar aportes y contribuciones a este sistema, salvo en los casos expresamente determinados en la presente ley.</a:t>
            </a:r>
          </a:p>
          <a:p>
            <a:pPr>
              <a:spcBef>
                <a:spcPct val="30000"/>
              </a:spcBef>
              <a:spcAft>
                <a:spcPct val="30000"/>
              </a:spcAft>
            </a:pPr>
            <a:r>
              <a:rPr lang="es-ES" sz="2600">
                <a:latin typeface="Times New Roman" pitchFamily="18" charset="0"/>
              </a:rPr>
              <a:t>Las personas que ejerzan en forma simultánea más de una actividad de las comprendidas en los incisos a), b), o c) del artículo 2º, así como los empleadores en su caso, contribuirán obligatoriamente por cada una de ellas. </a:t>
            </a:r>
            <a:endParaRPr lang="es-AR" sz="2600">
              <a:latin typeface="Times New Roman" pitchFamily="18"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rrowheads="1"/>
          </p:cNvSpPr>
          <p:nvPr>
            <p:ph type="title"/>
          </p:nvPr>
        </p:nvSpPr>
        <p:spPr/>
        <p:txBody>
          <a:bodyPr>
            <a:normAutofit fontScale="90000"/>
          </a:bodyPr>
          <a:lstStyle/>
          <a:p>
            <a:r>
              <a:rPr lang="es-ES" sz="4100">
                <a:latin typeface="Times New Roman" pitchFamily="18" charset="0"/>
              </a:rPr>
              <a:t>INGRESO BRUTO ANUAL.</a:t>
            </a:r>
            <a:br>
              <a:rPr lang="es-ES" sz="4100">
                <a:latin typeface="Times New Roman" pitchFamily="18" charset="0"/>
              </a:rPr>
            </a:br>
            <a:r>
              <a:rPr lang="es-ES" sz="4100">
                <a:latin typeface="Times New Roman" pitchFamily="18" charset="0"/>
              </a:rPr>
              <a:t>CONCEPTO</a:t>
            </a:r>
            <a:endParaRPr lang="es-AR" sz="4100">
              <a:latin typeface="Times New Roman" pitchFamily="18" charset="0"/>
            </a:endParaRPr>
          </a:p>
        </p:txBody>
      </p:sp>
      <p:sp>
        <p:nvSpPr>
          <p:cNvPr id="123907" name="Rectangle 3"/>
          <p:cNvSpPr>
            <a:spLocks noGrp="1" noRot="1" noChangeArrowheads="1"/>
          </p:cNvSpPr>
          <p:nvPr>
            <p:ph type="body" idx="1"/>
          </p:nvPr>
        </p:nvSpPr>
        <p:spPr>
          <a:xfrm>
            <a:off x="457200" y="1719263"/>
            <a:ext cx="8229600" cy="4878387"/>
          </a:xfrm>
        </p:spPr>
        <p:txBody>
          <a:bodyPr>
            <a:normAutofit lnSpcReduction="10000"/>
          </a:bodyPr>
          <a:lstStyle/>
          <a:p>
            <a:pPr>
              <a:lnSpc>
                <a:spcPct val="90000"/>
              </a:lnSpc>
            </a:pPr>
            <a:r>
              <a:rPr lang="es-ES" sz="2900">
                <a:latin typeface="Times New Roman" pitchFamily="18" charset="0"/>
              </a:rPr>
              <a:t>Son los obtenidos por su actividad de trabajador autónomo, en dinero o en especie (valor de plaza al momento del cobro), durante el año calendario, incluidos:</a:t>
            </a:r>
          </a:p>
          <a:p>
            <a:pPr lvl="1">
              <a:lnSpc>
                <a:spcPct val="90000"/>
              </a:lnSpc>
            </a:pPr>
            <a:r>
              <a:rPr lang="es-ES" sz="2700">
                <a:latin typeface="Times New Roman" pitchFamily="18" charset="0"/>
              </a:rPr>
              <a:t>Los adelantos, anticipos o pagos a cuenta</a:t>
            </a:r>
          </a:p>
          <a:p>
            <a:pPr lvl="1">
              <a:lnSpc>
                <a:spcPct val="90000"/>
              </a:lnSpc>
            </a:pPr>
            <a:r>
              <a:rPr lang="es-ES" sz="2700">
                <a:latin typeface="Times New Roman" pitchFamily="18" charset="0"/>
              </a:rPr>
              <a:t>Los derivados por la venta de bienes de uso (precio) afectados a su actividad, amortizables para el Impuesto a las Ganancias</a:t>
            </a:r>
          </a:p>
          <a:p>
            <a:pPr lvl="1">
              <a:lnSpc>
                <a:spcPct val="90000"/>
              </a:lnSpc>
              <a:buFontTx/>
              <a:buNone/>
            </a:pPr>
            <a:endParaRPr lang="es-ES" sz="800">
              <a:latin typeface="Times New Roman" pitchFamily="18" charset="0"/>
            </a:endParaRPr>
          </a:p>
          <a:p>
            <a:pPr>
              <a:lnSpc>
                <a:spcPct val="90000"/>
              </a:lnSpc>
            </a:pPr>
            <a:r>
              <a:rPr lang="es-ES" sz="2900">
                <a:latin typeface="Times New Roman" pitchFamily="18" charset="0"/>
              </a:rPr>
              <a:t>Los obtenidos por su participación en sociedades de cualquier tipo, atribuidos según las normas del Impuesto a las Ganancias (participación en el resultado impositivo</a:t>
            </a:r>
            <a:endParaRPr lang="es-AR" sz="2900">
              <a:latin typeface="Times New Roman" pitchFamily="18"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rrowheads="1"/>
          </p:cNvSpPr>
          <p:nvPr>
            <p:ph type="title"/>
          </p:nvPr>
        </p:nvSpPr>
        <p:spPr>
          <a:xfrm>
            <a:off x="457200" y="122238"/>
            <a:ext cx="7543800" cy="1506537"/>
          </a:xfrm>
        </p:spPr>
        <p:txBody>
          <a:bodyPr/>
          <a:lstStyle/>
          <a:p>
            <a:r>
              <a:rPr lang="es-ES" sz="4000">
                <a:latin typeface="Times New Roman" pitchFamily="18" charset="0"/>
              </a:rPr>
              <a:t>BENEFICIO NETO. CONCEPTO</a:t>
            </a:r>
            <a:endParaRPr lang="es-AR" sz="4000">
              <a:latin typeface="Times New Roman" pitchFamily="18" charset="0"/>
            </a:endParaRPr>
          </a:p>
        </p:txBody>
      </p:sp>
      <p:sp>
        <p:nvSpPr>
          <p:cNvPr id="128003" name="Rectangle 3"/>
          <p:cNvSpPr>
            <a:spLocks noGrp="1" noRot="1" noChangeArrowheads="1"/>
          </p:cNvSpPr>
          <p:nvPr>
            <p:ph type="body" idx="1"/>
          </p:nvPr>
        </p:nvSpPr>
        <p:spPr>
          <a:xfrm>
            <a:off x="301625" y="2524125"/>
            <a:ext cx="8540750" cy="3575050"/>
          </a:xfrm>
        </p:spPr>
        <p:txBody>
          <a:bodyPr/>
          <a:lstStyle/>
          <a:p>
            <a:r>
              <a:rPr lang="es-ES">
                <a:latin typeface="Times New Roman" pitchFamily="18" charset="0"/>
              </a:rPr>
              <a:t>Es la diferencia entre los ingresos brutos y los gastos necesarios para obtenerlos. Estos últimos imputados según los criterios del Impuesto a las Ganancias.</a:t>
            </a:r>
            <a:endParaRPr lang="es-AR">
              <a:latin typeface="Times New Roman" pitchFamily="18" charset="0"/>
            </a:endParaRPr>
          </a:p>
        </p:txBody>
      </p:sp>
      <p:sp>
        <p:nvSpPr>
          <p:cNvPr id="128004" name="Text Box 4"/>
          <p:cNvSpPr txBox="1">
            <a:spLocks noChangeArrowheads="1"/>
          </p:cNvSpPr>
          <p:nvPr/>
        </p:nvSpPr>
        <p:spPr bwMode="auto">
          <a:xfrm>
            <a:off x="6694488" y="6553200"/>
            <a:ext cx="2449512" cy="304800"/>
          </a:xfrm>
          <a:prstGeom prst="rect">
            <a:avLst/>
          </a:prstGeom>
          <a:noFill/>
          <a:ln w="9525">
            <a:noFill/>
            <a:miter lim="800000"/>
            <a:headEnd/>
            <a:tailEnd/>
          </a:ln>
          <a:effectLst/>
        </p:spPr>
        <p:txBody>
          <a:bodyPr>
            <a:spAutoFit/>
          </a:bodyPr>
          <a:lstStyle/>
          <a:p>
            <a:pPr>
              <a:spcBef>
                <a:spcPct val="50000"/>
              </a:spcBef>
            </a:pPr>
            <a:r>
              <a:rPr lang="es-ES_tradnl" sz="1400" b="1">
                <a:solidFill>
                  <a:srgbClr val="003DB8"/>
                </a:solidFill>
                <a:latin typeface="Georgia" pitchFamily="18" charset="0"/>
              </a:rPr>
              <a:t>Gabriel De Albaladejo</a:t>
            </a:r>
            <a:endParaRPr lang="es-AR" sz="1400" b="1">
              <a:solidFill>
                <a:srgbClr val="003DB8"/>
              </a:solidFill>
              <a:latin typeface="Georgia"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PRESENTISMO</a:t>
            </a:r>
            <a:endParaRPr lang="es-AR" b="1" dirty="0"/>
          </a:p>
        </p:txBody>
      </p:sp>
      <p:sp>
        <p:nvSpPr>
          <p:cNvPr id="3" name="2 Marcador de contenido"/>
          <p:cNvSpPr>
            <a:spLocks noGrp="1"/>
          </p:cNvSpPr>
          <p:nvPr>
            <p:ph idx="1"/>
          </p:nvPr>
        </p:nvSpPr>
        <p:spPr/>
        <p:txBody>
          <a:bodyPr>
            <a:normAutofit fontScale="92500"/>
          </a:bodyPr>
          <a:lstStyle/>
          <a:p>
            <a:pPr>
              <a:buNone/>
            </a:pPr>
            <a:r>
              <a:rPr lang="es-AR" sz="4400" dirty="0" smtClean="0"/>
              <a:t>	EL ART. 40 CC ESTABLECE ESTE ADICIONAL EQUIVALENTE A 1/12 PARTES DE LA REMUNERACION, PARA EL TRABAJADOR QUE SEA PUNTUAL Y NO FALTE, SE PERDERÁ CUANDO EL TRABAJADOR INCURRA EN 2 AUSENCIAS POR MES </a:t>
            </a:r>
            <a:endParaRPr lang="es-AR" sz="44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rrowheads="1"/>
          </p:cNvSpPr>
          <p:nvPr>
            <p:ph type="title"/>
          </p:nvPr>
        </p:nvSpPr>
        <p:spPr>
          <a:xfrm>
            <a:off x="468313" y="0"/>
            <a:ext cx="7543800" cy="1341438"/>
          </a:xfrm>
        </p:spPr>
        <p:txBody>
          <a:bodyPr/>
          <a:lstStyle/>
          <a:p>
            <a:r>
              <a:rPr lang="es-ES_tradnl" sz="4100">
                <a:latin typeface="Times New Roman" pitchFamily="18" charset="0"/>
              </a:rPr>
              <a:t>TABLAS – CATEGORIAS.</a:t>
            </a:r>
            <a:endParaRPr lang="es-AR" sz="4100">
              <a:latin typeface="Times New Roman" pitchFamily="18" charset="0"/>
            </a:endParaRPr>
          </a:p>
        </p:txBody>
      </p:sp>
      <p:sp>
        <p:nvSpPr>
          <p:cNvPr id="145411" name="Rectangle 3"/>
          <p:cNvSpPr>
            <a:spLocks noGrp="1" noRot="1" noChangeArrowheads="1"/>
          </p:cNvSpPr>
          <p:nvPr>
            <p:ph type="body" idx="1"/>
          </p:nvPr>
        </p:nvSpPr>
        <p:spPr>
          <a:xfrm>
            <a:off x="457200" y="1412875"/>
            <a:ext cx="8229600" cy="5111750"/>
          </a:xfrm>
        </p:spPr>
        <p:txBody>
          <a:bodyPr>
            <a:normAutofit/>
          </a:bodyPr>
          <a:lstStyle/>
          <a:p>
            <a:pPr>
              <a:lnSpc>
                <a:spcPct val="80000"/>
              </a:lnSpc>
            </a:pPr>
            <a:r>
              <a:rPr lang="es-AR" sz="4000" b="1" dirty="0"/>
              <a:t>TABLA I</a:t>
            </a:r>
          </a:p>
          <a:p>
            <a:pPr>
              <a:lnSpc>
                <a:spcPct val="80000"/>
              </a:lnSpc>
              <a:buFont typeface="Wingdings" pitchFamily="2" charset="2"/>
              <a:buNone/>
            </a:pPr>
            <a:endParaRPr lang="es-AR" sz="2000" b="1" dirty="0"/>
          </a:p>
          <a:p>
            <a:pPr lvl="1">
              <a:lnSpc>
                <a:spcPct val="80000"/>
              </a:lnSpc>
              <a:buNone/>
            </a:pPr>
            <a:r>
              <a:rPr lang="es-AR" sz="2000" b="1" dirty="0" smtClean="0">
                <a:latin typeface="Times New Roman" pitchFamily="18" charset="0"/>
              </a:rPr>
              <a:t>      </a:t>
            </a:r>
            <a:r>
              <a:rPr lang="es-AR" sz="3200" b="1" u="sng" dirty="0" smtClean="0">
                <a:latin typeface="Times New Roman" pitchFamily="18" charset="0"/>
              </a:rPr>
              <a:t>Personas </a:t>
            </a:r>
            <a:r>
              <a:rPr lang="es-AR" sz="3200" b="1" u="sng" dirty="0">
                <a:latin typeface="Times New Roman" pitchFamily="18" charset="0"/>
              </a:rPr>
              <a:t>comprendidas:</a:t>
            </a:r>
            <a:r>
              <a:rPr lang="es-AR" sz="3200" dirty="0">
                <a:latin typeface="Times New Roman" pitchFamily="18" charset="0"/>
              </a:rPr>
              <a:t> personas físicas que realicen la </a:t>
            </a:r>
            <a:r>
              <a:rPr lang="es-AR" sz="3200" dirty="0" smtClean="0">
                <a:latin typeface="Times New Roman" pitchFamily="18" charset="0"/>
              </a:rPr>
              <a:t>dirección</a:t>
            </a:r>
            <a:r>
              <a:rPr lang="es-AR" sz="3200" dirty="0">
                <a:latin typeface="Times New Roman" pitchFamily="18" charset="0"/>
              </a:rPr>
              <a:t>, administración o conducción de sociedades comerciales o civiles, regulares o irregulares, y socios de sociedades de cualquier tipo (Artículo 2º, incisos b), apartado 1 y d) de la Ley Nº 24.241 y sus modificaciones).</a:t>
            </a:r>
          </a:p>
          <a:p>
            <a:pPr>
              <a:lnSpc>
                <a:spcPct val="80000"/>
              </a:lnSpc>
              <a:buFont typeface="Wingdings" pitchFamily="2" charset="2"/>
              <a:buNone/>
            </a:pPr>
            <a:endParaRPr lang="es-AR" dirty="0">
              <a:latin typeface="Times New Roman" pitchFamily="18" charset="0"/>
            </a:endParaRPr>
          </a:p>
          <a:p>
            <a:pPr lvl="1">
              <a:lnSpc>
                <a:spcPct val="80000"/>
              </a:lnSpc>
            </a:pPr>
            <a:endParaRPr lang="es-AR" sz="3200" dirty="0">
              <a:latin typeface="Times New Roman"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rrowheads="1"/>
          </p:cNvSpPr>
          <p:nvPr>
            <p:ph type="title"/>
          </p:nvPr>
        </p:nvSpPr>
        <p:spPr>
          <a:xfrm>
            <a:off x="468313" y="0"/>
            <a:ext cx="7543800" cy="1341438"/>
          </a:xfrm>
        </p:spPr>
        <p:txBody>
          <a:bodyPr/>
          <a:lstStyle/>
          <a:p>
            <a:r>
              <a:rPr lang="es-ES_tradnl" sz="4100">
                <a:latin typeface="Times New Roman" pitchFamily="18" charset="0"/>
              </a:rPr>
              <a:t>TABLAS – CATEGORIAS.</a:t>
            </a:r>
            <a:endParaRPr lang="es-AR" sz="4100">
              <a:latin typeface="Times New Roman" pitchFamily="18" charset="0"/>
            </a:endParaRPr>
          </a:p>
        </p:txBody>
      </p:sp>
      <p:sp>
        <p:nvSpPr>
          <p:cNvPr id="145411" name="Rectangle 3"/>
          <p:cNvSpPr>
            <a:spLocks noGrp="1" noRot="1" noChangeArrowheads="1"/>
          </p:cNvSpPr>
          <p:nvPr>
            <p:ph type="body" idx="1"/>
          </p:nvPr>
        </p:nvSpPr>
        <p:spPr>
          <a:xfrm>
            <a:off x="457200" y="1412875"/>
            <a:ext cx="8229600" cy="5111750"/>
          </a:xfrm>
        </p:spPr>
        <p:txBody>
          <a:bodyPr>
            <a:normAutofit/>
          </a:bodyPr>
          <a:lstStyle/>
          <a:p>
            <a:pPr>
              <a:lnSpc>
                <a:spcPct val="80000"/>
              </a:lnSpc>
            </a:pPr>
            <a:r>
              <a:rPr lang="es-AR" sz="4000" b="1" dirty="0"/>
              <a:t>TABLA I</a:t>
            </a:r>
          </a:p>
          <a:p>
            <a:pPr>
              <a:lnSpc>
                <a:spcPct val="80000"/>
              </a:lnSpc>
              <a:buFont typeface="Wingdings" pitchFamily="2" charset="2"/>
              <a:buNone/>
            </a:pPr>
            <a:endParaRPr lang="es-AR" sz="2000" b="1" dirty="0"/>
          </a:p>
          <a:p>
            <a:pPr lvl="1">
              <a:lnSpc>
                <a:spcPct val="80000"/>
              </a:lnSpc>
              <a:buNone/>
            </a:pPr>
            <a:r>
              <a:rPr lang="es-AR" sz="3500" dirty="0" smtClean="0">
                <a:latin typeface="Times New Roman" pitchFamily="18" charset="0"/>
              </a:rPr>
              <a:t>     </a:t>
            </a:r>
            <a:r>
              <a:rPr lang="es-AR" sz="3500" b="1" u="sng" dirty="0" smtClean="0">
                <a:latin typeface="Times New Roman" pitchFamily="18" charset="0"/>
              </a:rPr>
              <a:t>Categorías mínimas</a:t>
            </a:r>
            <a:r>
              <a:rPr lang="es-AR" sz="3500" dirty="0" smtClean="0">
                <a:latin typeface="Times New Roman" pitchFamily="18" charset="0"/>
              </a:rPr>
              <a:t>: se determinarán en función de los ingresos brutos anuales obtenidos por la persona física, por cualquier concepto, en retribución a la mencionada actividad.</a:t>
            </a:r>
          </a:p>
          <a:p>
            <a:pPr lvl="1">
              <a:lnSpc>
                <a:spcPct val="80000"/>
              </a:lnSpc>
              <a:buFontTx/>
              <a:buNone/>
            </a:pPr>
            <a:endParaRPr lang="es-AR" sz="3500" dirty="0" smtClean="0">
              <a:latin typeface="Times New Roman" pitchFamily="18" charset="0"/>
            </a:endParaRPr>
          </a:p>
          <a:p>
            <a:pPr lvl="2">
              <a:lnSpc>
                <a:spcPct val="80000"/>
              </a:lnSpc>
            </a:pPr>
            <a:r>
              <a:rPr lang="es-AR" sz="3500" b="1" i="1" dirty="0" smtClean="0">
                <a:latin typeface="Times New Roman" pitchFamily="18" charset="0"/>
              </a:rPr>
              <a:t>Categoría III</a:t>
            </a:r>
            <a:r>
              <a:rPr lang="es-AR" sz="3500" dirty="0" smtClean="0">
                <a:latin typeface="Times New Roman" pitchFamily="18" charset="0"/>
              </a:rPr>
              <a:t>: Ingresos brutos anuales inferiores o iguales a $ 15.000.-( 58,59 veces $ 256) </a:t>
            </a:r>
            <a:r>
              <a:rPr lang="es-AR" sz="3500" b="1" dirty="0" smtClean="0">
                <a:solidFill>
                  <a:srgbClr val="FFFF00"/>
                </a:solidFill>
                <a:latin typeface="Times New Roman" pitchFamily="18" charset="0"/>
              </a:rPr>
              <a:t>(23,96 veces 625,90)</a:t>
            </a:r>
          </a:p>
          <a:p>
            <a:pPr lvl="2">
              <a:lnSpc>
                <a:spcPct val="80000"/>
              </a:lnSpc>
              <a:buFont typeface="Wingdings" pitchFamily="2" charset="2"/>
              <a:buNone/>
            </a:pPr>
            <a:endParaRPr lang="es-AR" sz="3500" dirty="0" smtClean="0">
              <a:latin typeface="Times New Roman" pitchFamily="18"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rrowheads="1"/>
          </p:cNvSpPr>
          <p:nvPr>
            <p:ph type="title"/>
          </p:nvPr>
        </p:nvSpPr>
        <p:spPr>
          <a:xfrm>
            <a:off x="468313" y="0"/>
            <a:ext cx="7543800" cy="1341438"/>
          </a:xfrm>
        </p:spPr>
        <p:txBody>
          <a:bodyPr/>
          <a:lstStyle/>
          <a:p>
            <a:r>
              <a:rPr lang="es-ES_tradnl" sz="4100">
                <a:latin typeface="Times New Roman" pitchFamily="18" charset="0"/>
              </a:rPr>
              <a:t>TABLAS – CATEGORIAS.</a:t>
            </a:r>
            <a:endParaRPr lang="es-AR" sz="4100">
              <a:latin typeface="Times New Roman" pitchFamily="18" charset="0"/>
            </a:endParaRPr>
          </a:p>
        </p:txBody>
      </p:sp>
      <p:sp>
        <p:nvSpPr>
          <p:cNvPr id="145411" name="Rectangle 3"/>
          <p:cNvSpPr>
            <a:spLocks noGrp="1" noRot="1" noChangeArrowheads="1"/>
          </p:cNvSpPr>
          <p:nvPr>
            <p:ph type="body" idx="1"/>
          </p:nvPr>
        </p:nvSpPr>
        <p:spPr>
          <a:xfrm>
            <a:off x="457200" y="1412875"/>
            <a:ext cx="8229600" cy="5111750"/>
          </a:xfrm>
        </p:spPr>
        <p:txBody>
          <a:bodyPr>
            <a:normAutofit/>
          </a:bodyPr>
          <a:lstStyle/>
          <a:p>
            <a:pPr lvl="2">
              <a:lnSpc>
                <a:spcPct val="80000"/>
              </a:lnSpc>
              <a:buFont typeface="Wingdings" pitchFamily="2" charset="2"/>
              <a:buNone/>
            </a:pPr>
            <a:endParaRPr lang="es-AR" sz="3200" dirty="0" smtClean="0">
              <a:latin typeface="Times New Roman" pitchFamily="18" charset="0"/>
            </a:endParaRPr>
          </a:p>
          <a:p>
            <a:pPr lvl="2">
              <a:lnSpc>
                <a:spcPct val="80000"/>
              </a:lnSpc>
            </a:pPr>
            <a:r>
              <a:rPr lang="es-AR" sz="3200" b="1" i="1" dirty="0" smtClean="0">
                <a:latin typeface="Times New Roman" pitchFamily="18" charset="0"/>
              </a:rPr>
              <a:t>Categoría IV:</a:t>
            </a:r>
            <a:r>
              <a:rPr lang="es-AR" sz="3200" dirty="0" smtClean="0">
                <a:latin typeface="Times New Roman" pitchFamily="18" charset="0"/>
              </a:rPr>
              <a:t> Ingresos brutos anuales mayores a $ 15.000.- e inferiores o iguales a $ 30.000.- ( de 36,62 a 73,64 veces  $ 409,60)  </a:t>
            </a:r>
            <a:r>
              <a:rPr lang="es-AR" sz="3200" b="1" dirty="0" smtClean="0">
                <a:solidFill>
                  <a:srgbClr val="FFFF00"/>
                </a:solidFill>
                <a:latin typeface="Times New Roman" pitchFamily="18" charset="0"/>
              </a:rPr>
              <a:t>( 15 a 30 veces 1001,45)</a:t>
            </a:r>
          </a:p>
          <a:p>
            <a:pPr lvl="2">
              <a:lnSpc>
                <a:spcPct val="80000"/>
              </a:lnSpc>
              <a:buFont typeface="Wingdings" pitchFamily="2" charset="2"/>
              <a:buNone/>
            </a:pPr>
            <a:endParaRPr lang="es-AR" sz="3200" dirty="0" smtClean="0">
              <a:latin typeface="Times New Roman" pitchFamily="18" charset="0"/>
            </a:endParaRPr>
          </a:p>
          <a:p>
            <a:pPr lvl="2">
              <a:lnSpc>
                <a:spcPct val="80000"/>
              </a:lnSpc>
              <a:buFont typeface="Wingdings" pitchFamily="2" charset="2"/>
              <a:buNone/>
            </a:pPr>
            <a:endParaRPr lang="es-AR" sz="3200" dirty="0" smtClean="0">
              <a:latin typeface="Times New Roman" pitchFamily="18" charset="0"/>
            </a:endParaRPr>
          </a:p>
          <a:p>
            <a:pPr lvl="2">
              <a:lnSpc>
                <a:spcPct val="80000"/>
              </a:lnSpc>
            </a:pPr>
            <a:r>
              <a:rPr lang="es-AR" sz="3200" b="1" i="1" dirty="0" smtClean="0">
                <a:latin typeface="Times New Roman" pitchFamily="18" charset="0"/>
              </a:rPr>
              <a:t>Categoría V:</a:t>
            </a:r>
            <a:r>
              <a:rPr lang="es-AR" sz="3200" dirty="0" smtClean="0">
                <a:latin typeface="Times New Roman" pitchFamily="18" charset="0"/>
              </a:rPr>
              <a:t> Ingresos brutos anuales mayores a $ 30.000.-( mas 53,36 veces $ 563,2)  </a:t>
            </a:r>
            <a:r>
              <a:rPr lang="es-AR" sz="3200" b="1" dirty="0" smtClean="0">
                <a:solidFill>
                  <a:srgbClr val="FFFF00"/>
                </a:solidFill>
                <a:latin typeface="Times New Roman" pitchFamily="18" charset="0"/>
              </a:rPr>
              <a:t>(+ de 21,78 veces de 1376,98)</a:t>
            </a:r>
            <a:endParaRPr lang="es-AR" sz="3200" b="1" dirty="0">
              <a:latin typeface="Times New Roman" pitchFamily="18" charset="0"/>
            </a:endParaRPr>
          </a:p>
        </p:txBody>
      </p:sp>
      <p:sp>
        <p:nvSpPr>
          <p:cNvPr id="145412" name="Text Box 4"/>
          <p:cNvSpPr txBox="1">
            <a:spLocks noChangeArrowheads="1"/>
          </p:cNvSpPr>
          <p:nvPr/>
        </p:nvSpPr>
        <p:spPr bwMode="auto">
          <a:xfrm>
            <a:off x="6694488" y="6553200"/>
            <a:ext cx="2449512" cy="304800"/>
          </a:xfrm>
          <a:prstGeom prst="rect">
            <a:avLst/>
          </a:prstGeom>
          <a:noFill/>
          <a:ln w="9525">
            <a:noFill/>
            <a:miter lim="800000"/>
            <a:headEnd/>
            <a:tailEnd/>
          </a:ln>
          <a:effectLst/>
        </p:spPr>
        <p:txBody>
          <a:bodyPr>
            <a:spAutoFit/>
          </a:bodyPr>
          <a:lstStyle/>
          <a:p>
            <a:pPr>
              <a:spcBef>
                <a:spcPct val="50000"/>
              </a:spcBef>
            </a:pPr>
            <a:r>
              <a:rPr lang="es-ES_tradnl" sz="1400" b="1">
                <a:solidFill>
                  <a:srgbClr val="003DB8"/>
                </a:solidFill>
                <a:latin typeface="Georgia" pitchFamily="18" charset="0"/>
              </a:rPr>
              <a:t>Gabriel De Albaladejo</a:t>
            </a:r>
            <a:endParaRPr lang="es-AR" sz="1400" b="1">
              <a:solidFill>
                <a:srgbClr val="003DB8"/>
              </a:solidFill>
              <a:latin typeface="Georgia" pitchFamily="18"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rrowheads="1"/>
          </p:cNvSpPr>
          <p:nvPr>
            <p:ph type="title"/>
          </p:nvPr>
        </p:nvSpPr>
        <p:spPr>
          <a:xfrm>
            <a:off x="539750" y="0"/>
            <a:ext cx="7543800" cy="1125538"/>
          </a:xfrm>
        </p:spPr>
        <p:txBody>
          <a:bodyPr/>
          <a:lstStyle/>
          <a:p>
            <a:r>
              <a:rPr lang="es-ES_tradnl" sz="4100">
                <a:latin typeface="Times New Roman" pitchFamily="18" charset="0"/>
              </a:rPr>
              <a:t>TABLAS – CATEGORIAS.</a:t>
            </a:r>
            <a:endParaRPr lang="es-AR" sz="4100">
              <a:latin typeface="Times New Roman" pitchFamily="18" charset="0"/>
            </a:endParaRPr>
          </a:p>
        </p:txBody>
      </p:sp>
      <p:sp>
        <p:nvSpPr>
          <p:cNvPr id="146435" name="Rectangle 3"/>
          <p:cNvSpPr>
            <a:spLocks noGrp="1" noRot="1" noChangeArrowheads="1"/>
          </p:cNvSpPr>
          <p:nvPr>
            <p:ph type="body" idx="1"/>
          </p:nvPr>
        </p:nvSpPr>
        <p:spPr>
          <a:xfrm>
            <a:off x="301625" y="1125538"/>
            <a:ext cx="8540750" cy="5327650"/>
          </a:xfrm>
        </p:spPr>
        <p:txBody>
          <a:bodyPr>
            <a:normAutofit/>
          </a:bodyPr>
          <a:lstStyle/>
          <a:p>
            <a:r>
              <a:rPr lang="es-AR" sz="3600" b="1" dirty="0"/>
              <a:t>TABLA II</a:t>
            </a:r>
          </a:p>
          <a:p>
            <a:pPr lvl="1">
              <a:buNone/>
            </a:pPr>
            <a:r>
              <a:rPr lang="es-AR" sz="3600" b="1" dirty="0" smtClean="0">
                <a:latin typeface="Times New Roman" pitchFamily="18" charset="0"/>
              </a:rPr>
              <a:t>    P</a:t>
            </a:r>
            <a:r>
              <a:rPr lang="es-AR" sz="3600" b="1" u="sng" dirty="0" smtClean="0">
                <a:latin typeface="Times New Roman" pitchFamily="18" charset="0"/>
              </a:rPr>
              <a:t>ersonas </a:t>
            </a:r>
            <a:r>
              <a:rPr lang="es-AR" sz="3600" b="1" u="sng" dirty="0">
                <a:latin typeface="Times New Roman" pitchFamily="18" charset="0"/>
              </a:rPr>
              <a:t>comprendidas:</a:t>
            </a:r>
            <a:r>
              <a:rPr lang="es-AR" sz="3600" dirty="0">
                <a:latin typeface="Times New Roman" pitchFamily="18" charset="0"/>
              </a:rPr>
              <a:t> personas físicas que realicen algunas de las actividades indicadas en el Artículo 2º, inciso b) de la Ley Nº 24.241 y sus modificaciones, no incluidas en la tabla anterior, que constituyan locaciones o prestaciones de servicios.</a:t>
            </a:r>
          </a:p>
          <a:p>
            <a:pPr lvl="1">
              <a:buFontTx/>
              <a:buNone/>
            </a:pPr>
            <a:endParaRPr lang="es-AR" sz="3600" dirty="0">
              <a:latin typeface="Times New Roman" pitchFamily="18"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rrowheads="1"/>
          </p:cNvSpPr>
          <p:nvPr>
            <p:ph type="title"/>
          </p:nvPr>
        </p:nvSpPr>
        <p:spPr>
          <a:xfrm>
            <a:off x="539750" y="0"/>
            <a:ext cx="7543800" cy="1125538"/>
          </a:xfrm>
        </p:spPr>
        <p:txBody>
          <a:bodyPr/>
          <a:lstStyle/>
          <a:p>
            <a:r>
              <a:rPr lang="es-ES_tradnl" sz="4100">
                <a:latin typeface="Times New Roman" pitchFamily="18" charset="0"/>
              </a:rPr>
              <a:t>TABLAS – CATEGORIAS.</a:t>
            </a:r>
            <a:endParaRPr lang="es-AR" sz="4100">
              <a:latin typeface="Times New Roman" pitchFamily="18" charset="0"/>
            </a:endParaRPr>
          </a:p>
        </p:txBody>
      </p:sp>
      <p:sp>
        <p:nvSpPr>
          <p:cNvPr id="146435" name="Rectangle 3"/>
          <p:cNvSpPr>
            <a:spLocks noGrp="1" noRot="1" noChangeArrowheads="1"/>
          </p:cNvSpPr>
          <p:nvPr>
            <p:ph type="body" idx="1"/>
          </p:nvPr>
        </p:nvSpPr>
        <p:spPr>
          <a:xfrm>
            <a:off x="301625" y="1125538"/>
            <a:ext cx="8540750" cy="5327650"/>
          </a:xfrm>
        </p:spPr>
        <p:txBody>
          <a:bodyPr>
            <a:noAutofit/>
          </a:bodyPr>
          <a:lstStyle/>
          <a:p>
            <a:r>
              <a:rPr lang="es-AR" sz="2800" b="1" dirty="0"/>
              <a:t>TABLA II</a:t>
            </a:r>
          </a:p>
          <a:p>
            <a:pPr lvl="1"/>
            <a:r>
              <a:rPr lang="es-AR" b="1" u="sng" dirty="0" smtClean="0">
                <a:latin typeface="Times New Roman" pitchFamily="18" charset="0"/>
              </a:rPr>
              <a:t>Categorías </a:t>
            </a:r>
            <a:r>
              <a:rPr lang="es-AR" b="1" u="sng" dirty="0">
                <a:latin typeface="Times New Roman" pitchFamily="18" charset="0"/>
              </a:rPr>
              <a:t>mínimas:</a:t>
            </a:r>
            <a:r>
              <a:rPr lang="es-AR" dirty="0">
                <a:latin typeface="Times New Roman" pitchFamily="18" charset="0"/>
              </a:rPr>
              <a:t> se determinarán en función de la actividad realizada y de los ingresos brutos anuales que obtiene la persona física por dicha actividad.</a:t>
            </a:r>
          </a:p>
          <a:p>
            <a:pPr lvl="1">
              <a:buFontTx/>
              <a:buNone/>
            </a:pPr>
            <a:endParaRPr lang="es-AR" dirty="0">
              <a:latin typeface="Times New Roman" pitchFamily="18" charset="0"/>
            </a:endParaRPr>
          </a:p>
          <a:p>
            <a:pPr lvl="2"/>
            <a:r>
              <a:rPr lang="es-AR" sz="2800" b="1" i="1" dirty="0">
                <a:latin typeface="Times New Roman" pitchFamily="18" charset="0"/>
              </a:rPr>
              <a:t>Categoría I</a:t>
            </a:r>
            <a:r>
              <a:rPr lang="es-AR" sz="2800" dirty="0">
                <a:latin typeface="Times New Roman" pitchFamily="18" charset="0"/>
              </a:rPr>
              <a:t>: Ingresos brutos anuales inferiores o iguales a $ 20.000</a:t>
            </a:r>
            <a:r>
              <a:rPr lang="es-AR" sz="2800" dirty="0" smtClean="0">
                <a:latin typeface="Times New Roman" pitchFamily="18" charset="0"/>
              </a:rPr>
              <a:t>.-.(156 veces $128) </a:t>
            </a:r>
            <a:r>
              <a:rPr lang="es-AR" sz="2800" b="1" dirty="0" smtClean="0">
                <a:solidFill>
                  <a:srgbClr val="FFFF00"/>
                </a:solidFill>
                <a:latin typeface="Times New Roman" pitchFamily="18" charset="0"/>
              </a:rPr>
              <a:t>( 63,91 veces  $312,96)</a:t>
            </a:r>
            <a:endParaRPr lang="es-AR" sz="2800" b="1" dirty="0">
              <a:solidFill>
                <a:srgbClr val="FFFF00"/>
              </a:solidFill>
              <a:latin typeface="Times New Roman" pitchFamily="18" charset="0"/>
            </a:endParaRPr>
          </a:p>
          <a:p>
            <a:pPr lvl="2"/>
            <a:r>
              <a:rPr lang="es-AR" sz="2800" b="1" i="1" dirty="0" smtClean="0">
                <a:latin typeface="Times New Roman" pitchFamily="18" charset="0"/>
              </a:rPr>
              <a:t>Categoría </a:t>
            </a:r>
            <a:r>
              <a:rPr lang="es-AR" sz="2800" b="1" i="1" dirty="0">
                <a:latin typeface="Times New Roman" pitchFamily="18" charset="0"/>
              </a:rPr>
              <a:t>II</a:t>
            </a:r>
            <a:r>
              <a:rPr lang="es-AR" sz="2800" dirty="0">
                <a:latin typeface="Times New Roman" pitchFamily="18" charset="0"/>
              </a:rPr>
              <a:t>: Ingresos brutos anuales mayores a $ 20.000.-.</a:t>
            </a:r>
            <a:r>
              <a:rPr lang="es-AR" sz="2800" dirty="0"/>
              <a:t> </a:t>
            </a:r>
            <a:r>
              <a:rPr lang="es-AR" sz="2800" dirty="0" smtClean="0"/>
              <a:t>( 111,60 veces $ 179,20) </a:t>
            </a:r>
            <a:r>
              <a:rPr lang="es-AR" sz="2800" b="1" dirty="0" smtClean="0">
                <a:solidFill>
                  <a:srgbClr val="FFFF00"/>
                </a:solidFill>
              </a:rPr>
              <a:t>( 45 veces $ 438,13)</a:t>
            </a:r>
            <a:endParaRPr lang="es-AR" sz="28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rrowheads="1"/>
          </p:cNvSpPr>
          <p:nvPr>
            <p:ph type="title"/>
          </p:nvPr>
        </p:nvSpPr>
        <p:spPr/>
        <p:txBody>
          <a:bodyPr/>
          <a:lstStyle/>
          <a:p>
            <a:r>
              <a:rPr lang="es-ES_tradnl" sz="4100">
                <a:latin typeface="Times New Roman" pitchFamily="18" charset="0"/>
              </a:rPr>
              <a:t>TABLAS – CATEGORIAS.</a:t>
            </a:r>
            <a:endParaRPr lang="es-AR" sz="4100">
              <a:latin typeface="Times New Roman" pitchFamily="18" charset="0"/>
            </a:endParaRPr>
          </a:p>
        </p:txBody>
      </p:sp>
      <p:sp>
        <p:nvSpPr>
          <p:cNvPr id="147459" name="Rectangle 3"/>
          <p:cNvSpPr>
            <a:spLocks noGrp="1" noRot="1" noChangeArrowheads="1"/>
          </p:cNvSpPr>
          <p:nvPr>
            <p:ph type="body" idx="1"/>
          </p:nvPr>
        </p:nvSpPr>
        <p:spPr>
          <a:xfrm>
            <a:off x="301625" y="1412875"/>
            <a:ext cx="8540750" cy="5445125"/>
          </a:xfrm>
        </p:spPr>
        <p:txBody>
          <a:bodyPr/>
          <a:lstStyle/>
          <a:p>
            <a:r>
              <a:rPr lang="es-AR" sz="3600" b="1" dirty="0"/>
              <a:t>TABLA III</a:t>
            </a:r>
          </a:p>
          <a:p>
            <a:pPr lvl="1"/>
            <a:r>
              <a:rPr lang="es-AR" sz="3600" b="1" u="sng" dirty="0">
                <a:latin typeface="Times New Roman" pitchFamily="18" charset="0"/>
              </a:rPr>
              <a:t>Personas comprendidas</a:t>
            </a:r>
            <a:r>
              <a:rPr lang="es-AR" sz="3600" dirty="0">
                <a:latin typeface="Times New Roman" pitchFamily="18" charset="0"/>
              </a:rPr>
              <a:t>: personas físicas que realicen algunas de las actividades indicadas en el Artículo 2º, inciso b) de la Ley Nº 24.241 y sus modificaciones, no incluidas en las Tablas I y II anteriores.</a:t>
            </a:r>
          </a:p>
          <a:p>
            <a:pPr lvl="1">
              <a:buFontTx/>
              <a:buNone/>
            </a:pPr>
            <a:endParaRPr lang="es-AR" sz="2400" dirty="0">
              <a:latin typeface="Times New Roman" pitchFamily="18" charset="0"/>
            </a:endParaRPr>
          </a:p>
          <a:p>
            <a:pPr>
              <a:buNone/>
            </a:pPr>
            <a:endParaRPr lang="es-AR" sz="2400" dirty="0">
              <a:latin typeface="Times New Roman"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rrowheads="1"/>
          </p:cNvSpPr>
          <p:nvPr>
            <p:ph type="title"/>
          </p:nvPr>
        </p:nvSpPr>
        <p:spPr/>
        <p:txBody>
          <a:bodyPr/>
          <a:lstStyle/>
          <a:p>
            <a:r>
              <a:rPr lang="es-ES_tradnl" sz="4100">
                <a:latin typeface="Times New Roman" pitchFamily="18" charset="0"/>
              </a:rPr>
              <a:t>TABLAS – CATEGORIAS.</a:t>
            </a:r>
            <a:endParaRPr lang="es-AR" sz="4100">
              <a:latin typeface="Times New Roman" pitchFamily="18" charset="0"/>
            </a:endParaRPr>
          </a:p>
        </p:txBody>
      </p:sp>
      <p:sp>
        <p:nvSpPr>
          <p:cNvPr id="147459" name="Rectangle 3"/>
          <p:cNvSpPr>
            <a:spLocks noGrp="1" noRot="1" noChangeArrowheads="1"/>
          </p:cNvSpPr>
          <p:nvPr>
            <p:ph type="body" idx="1"/>
          </p:nvPr>
        </p:nvSpPr>
        <p:spPr>
          <a:xfrm>
            <a:off x="301625" y="1412875"/>
            <a:ext cx="8540750" cy="5445125"/>
          </a:xfrm>
        </p:spPr>
        <p:txBody>
          <a:bodyPr>
            <a:normAutofit/>
          </a:bodyPr>
          <a:lstStyle/>
          <a:p>
            <a:pPr lvl="1"/>
            <a:r>
              <a:rPr lang="es-AR" sz="3200" b="1" u="sng" dirty="0" smtClean="0">
                <a:latin typeface="Times New Roman" pitchFamily="18" charset="0"/>
              </a:rPr>
              <a:t>Categorías </a:t>
            </a:r>
            <a:r>
              <a:rPr lang="es-AR" sz="3200" b="1" u="sng" dirty="0">
                <a:latin typeface="Times New Roman" pitchFamily="18" charset="0"/>
              </a:rPr>
              <a:t>mínimas:</a:t>
            </a:r>
            <a:r>
              <a:rPr lang="es-AR" sz="3200" dirty="0">
                <a:latin typeface="Times New Roman" pitchFamily="18" charset="0"/>
              </a:rPr>
              <a:t> se determinarán en función de los ingresos brutos anuales que obtiene la persona física por las actividades realizadas.</a:t>
            </a:r>
          </a:p>
          <a:p>
            <a:pPr lvl="2"/>
            <a:r>
              <a:rPr lang="es-AR" sz="3200" b="1" i="1" dirty="0">
                <a:latin typeface="Times New Roman" pitchFamily="18" charset="0"/>
              </a:rPr>
              <a:t>Categoría I</a:t>
            </a:r>
            <a:r>
              <a:rPr lang="es-AR" sz="3200" dirty="0">
                <a:latin typeface="Times New Roman" pitchFamily="18" charset="0"/>
              </a:rPr>
              <a:t>: Ingresos brutos anuales inferiores o iguales a $ 25.000</a:t>
            </a:r>
            <a:r>
              <a:rPr lang="es-AR" sz="3200" dirty="0" smtClean="0">
                <a:latin typeface="Times New Roman" pitchFamily="18" charset="0"/>
              </a:rPr>
              <a:t>.- ( 195,31 veces $128) </a:t>
            </a:r>
            <a:r>
              <a:rPr lang="es-AR" sz="3200" b="1" dirty="0" smtClean="0">
                <a:solidFill>
                  <a:srgbClr val="FFFF00"/>
                </a:solidFill>
                <a:latin typeface="Times New Roman" pitchFamily="18" charset="0"/>
              </a:rPr>
              <a:t> (79,88 veces $ 312,96)</a:t>
            </a:r>
            <a:endParaRPr lang="es-AR" sz="3200" dirty="0">
              <a:latin typeface="Times New Roman" pitchFamily="18" charset="0"/>
            </a:endParaRPr>
          </a:p>
          <a:p>
            <a:pPr lvl="2"/>
            <a:r>
              <a:rPr lang="es-AR" sz="3200" b="1" i="1" dirty="0">
                <a:latin typeface="Times New Roman" pitchFamily="18" charset="0"/>
              </a:rPr>
              <a:t>Categoría II:</a:t>
            </a:r>
            <a:r>
              <a:rPr lang="es-AR" sz="3200" dirty="0">
                <a:latin typeface="Times New Roman" pitchFamily="18" charset="0"/>
              </a:rPr>
              <a:t> Ingresos brutos anuales mayores a $ 25.000</a:t>
            </a:r>
            <a:r>
              <a:rPr lang="es-AR" sz="3200" dirty="0" smtClean="0">
                <a:latin typeface="Times New Roman" pitchFamily="18" charset="0"/>
              </a:rPr>
              <a:t>.- (139,51 veces $179,20) </a:t>
            </a:r>
            <a:r>
              <a:rPr lang="es-AR" sz="3200" b="1" dirty="0" smtClean="0">
                <a:solidFill>
                  <a:srgbClr val="FFFF00"/>
                </a:solidFill>
                <a:latin typeface="Times New Roman" pitchFamily="18" charset="0"/>
              </a:rPr>
              <a:t>( 57,08 veces $ 438,13)</a:t>
            </a:r>
            <a:endParaRPr lang="es-AR" sz="3200" dirty="0">
              <a:latin typeface="Times New Roman" pitchFamily="18" charset="0"/>
            </a:endParaRPr>
          </a:p>
          <a:p>
            <a:endParaRPr lang="es-AR" dirty="0">
              <a:latin typeface="Times New Roman" pitchFamily="18"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rrowheads="1"/>
          </p:cNvSpPr>
          <p:nvPr>
            <p:ph type="title"/>
          </p:nvPr>
        </p:nvSpPr>
        <p:spPr>
          <a:xfrm>
            <a:off x="395288" y="404813"/>
            <a:ext cx="7543800" cy="863600"/>
          </a:xfrm>
        </p:spPr>
        <p:txBody>
          <a:bodyPr/>
          <a:lstStyle/>
          <a:p>
            <a:r>
              <a:rPr lang="es-ES_tradnl" sz="4100">
                <a:latin typeface="Times New Roman" pitchFamily="18" charset="0"/>
              </a:rPr>
              <a:t>TABLAS – CATEGORIAS.</a:t>
            </a:r>
            <a:endParaRPr lang="es-AR" sz="4100">
              <a:latin typeface="Times New Roman" pitchFamily="18" charset="0"/>
            </a:endParaRPr>
          </a:p>
        </p:txBody>
      </p:sp>
      <p:sp>
        <p:nvSpPr>
          <p:cNvPr id="148483" name="Rectangle 3"/>
          <p:cNvSpPr>
            <a:spLocks noGrp="1" noRot="1" noChangeArrowheads="1"/>
          </p:cNvSpPr>
          <p:nvPr>
            <p:ph type="body" idx="1"/>
          </p:nvPr>
        </p:nvSpPr>
        <p:spPr>
          <a:xfrm>
            <a:off x="323850" y="1196975"/>
            <a:ext cx="8302625" cy="5661025"/>
          </a:xfrm>
        </p:spPr>
        <p:txBody>
          <a:bodyPr/>
          <a:lstStyle/>
          <a:p>
            <a:r>
              <a:rPr lang="es-AR" b="1"/>
              <a:t>TABLA IV</a:t>
            </a:r>
          </a:p>
          <a:p>
            <a:pPr>
              <a:buFont typeface="Wingdings" pitchFamily="2" charset="2"/>
              <a:buNone/>
            </a:pPr>
            <a:r>
              <a:rPr lang="es-AR" sz="3600" b="1" u="sng">
                <a:latin typeface="Times New Roman" pitchFamily="18" charset="0"/>
              </a:rPr>
              <a:t> Afiliaciones voluntarias:</a:t>
            </a:r>
            <a:r>
              <a:rPr lang="es-AR" sz="3600">
                <a:latin typeface="Times New Roman" pitchFamily="18" charset="0"/>
              </a:rPr>
              <a:t> las personas comprendidas en el Artículo 3º, inciso b) de la Ley Nº 24.241 y sus modificaciones y su reglamentación (ej: amas de casa, miembros del clero, etc), que decidan incorporarse voluntariamente al Sistema Integrado de Jubilaciones y Pensiones, lo harán en la categoría I, pudiendo optar por cualquier otra categoría superior.</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Rot="1" noChangeArrowheads="1"/>
          </p:cNvSpPr>
          <p:nvPr>
            <p:ph type="title"/>
          </p:nvPr>
        </p:nvSpPr>
        <p:spPr/>
        <p:txBody>
          <a:bodyPr/>
          <a:lstStyle/>
          <a:p>
            <a:r>
              <a:rPr lang="es-ES_tradnl" sz="4100" b="0">
                <a:latin typeface="Times New Roman" pitchFamily="18" charset="0"/>
              </a:rPr>
              <a:t>IMPORTES</a:t>
            </a:r>
            <a:endParaRPr lang="es-AR" sz="4100" b="0">
              <a:latin typeface="Times New Roman" pitchFamily="18" charset="0"/>
            </a:endParaRPr>
          </a:p>
        </p:txBody>
      </p:sp>
      <p:sp>
        <p:nvSpPr>
          <p:cNvPr id="233475" name="Rectangle 3"/>
          <p:cNvSpPr>
            <a:spLocks noGrp="1" noChangeArrowheads="1"/>
          </p:cNvSpPr>
          <p:nvPr>
            <p:ph type="body" sz="half" idx="1"/>
          </p:nvPr>
        </p:nvSpPr>
        <p:spPr>
          <a:xfrm>
            <a:off x="457200" y="1876425"/>
            <a:ext cx="7715250" cy="739775"/>
          </a:xfrm>
        </p:spPr>
        <p:txBody>
          <a:bodyPr>
            <a:normAutofit fontScale="92500"/>
          </a:bodyPr>
          <a:lstStyle/>
          <a:p>
            <a:r>
              <a:rPr lang="es-ES_tradnl" sz="2800">
                <a:latin typeface="Times New Roman" pitchFamily="18" charset="0"/>
              </a:rPr>
              <a:t>Aportes mensuales de los trabajadores autónomos:</a:t>
            </a:r>
          </a:p>
          <a:p>
            <a:pPr>
              <a:buFont typeface="Wingdings" pitchFamily="2" charset="2"/>
              <a:buNone/>
            </a:pPr>
            <a:endParaRPr lang="es-AR" sz="2800">
              <a:latin typeface="Times New Roman" pitchFamily="18" charset="0"/>
            </a:endParaRPr>
          </a:p>
        </p:txBody>
      </p:sp>
      <p:graphicFrame>
        <p:nvGraphicFramePr>
          <p:cNvPr id="233500" name="Group 28"/>
          <p:cNvGraphicFramePr>
            <a:graphicFrameLocks noGrp="1"/>
          </p:cNvGraphicFramePr>
          <p:nvPr>
            <p:ph sz="half" idx="2"/>
          </p:nvPr>
        </p:nvGraphicFramePr>
        <p:xfrm>
          <a:off x="1835150" y="3059113"/>
          <a:ext cx="4038600" cy="2740027"/>
        </p:xfrm>
        <a:graphic>
          <a:graphicData uri="http://schemas.openxmlformats.org/drawingml/2006/table">
            <a:tbl>
              <a:tblPr/>
              <a:tblGrid>
                <a:gridCol w="2019300"/>
                <a:gridCol w="2019300"/>
              </a:tblGrid>
              <a:tr h="5048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ES_tradnl" sz="22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rPr>
                        <a:t>Categoría</a:t>
                      </a:r>
                      <a:endParaRPr kumimoji="0" lang="es-AR" sz="22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ES_tradnl" sz="22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Importe en $</a:t>
                      </a:r>
                      <a:endParaRPr kumimoji="0" lang="es-AR" sz="2200" b="1"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4302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ES_tradnl" sz="22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I</a:t>
                      </a:r>
                      <a:endParaRPr kumimoji="0" lang="es-AR" sz="2200" b="1"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22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rPr>
                        <a:t>312,96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21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ES_tradnl" sz="22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rPr>
                        <a:t>II</a:t>
                      </a:r>
                      <a:endParaRPr kumimoji="0" lang="es-AR" sz="22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22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rPr>
                        <a:t>438,13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ES_tradnl" sz="22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rPr>
                        <a:t>III</a:t>
                      </a:r>
                      <a:endParaRPr kumimoji="0" lang="es-AR" sz="22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22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rPr>
                        <a:t>625,90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ES_tradnl" sz="22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IV</a:t>
                      </a:r>
                      <a:endParaRPr kumimoji="0" lang="es-AR" sz="2200" b="1"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22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rPr>
                        <a:t>1001,45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ES_tradnl" sz="22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V</a:t>
                      </a:r>
                      <a:endParaRPr kumimoji="0" lang="es-AR" sz="2200" b="1"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2200" b="1"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rPr>
                        <a:t>1376,98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5" name="Rectangle 3"/>
          <p:cNvSpPr>
            <a:spLocks noGrp="1" noRot="1" noChangeArrowheads="1"/>
          </p:cNvSpPr>
          <p:nvPr>
            <p:ph type="subTitle" idx="1"/>
          </p:nvPr>
        </p:nvSpPr>
        <p:spPr>
          <a:xfrm>
            <a:off x="1331640" y="1988840"/>
            <a:ext cx="6773863" cy="2304256"/>
          </a:xfrm>
        </p:spPr>
        <p:txBody>
          <a:bodyPr/>
          <a:lstStyle/>
          <a:p>
            <a:r>
              <a:rPr lang="es-AR" sz="3000" b="1" dirty="0">
                <a:latin typeface="Bookman Old Style" pitchFamily="18" charset="0"/>
              </a:rPr>
              <a:t>II. RECATEGORIZACION ANUAL </a:t>
            </a:r>
          </a:p>
          <a:p>
            <a:r>
              <a:rPr lang="es-AR" sz="3000" b="1" dirty="0">
                <a:latin typeface="Bookman Old Style" pitchFamily="18" charset="0"/>
              </a:rPr>
              <a:t>-</a:t>
            </a:r>
            <a:r>
              <a:rPr lang="es-ES" sz="2800" b="1" dirty="0"/>
              <a:t>Capítulo D de la RG AFIP 2217/07</a:t>
            </a:r>
            <a:r>
              <a:rPr lang="es-AR" sz="3000" b="1" dirty="0">
                <a:latin typeface="Bookman Old Style" pitchFamily="18" charset="0"/>
              </a:rPr>
              <a:t>- </a:t>
            </a:r>
          </a:p>
          <a:p>
            <a:endParaRPr lang="es-AR" sz="3000" dirty="0">
              <a:latin typeface="Bookman Old Style"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PRESENTISMO</a:t>
            </a:r>
            <a:endParaRPr lang="es-AR" b="1" dirty="0"/>
          </a:p>
        </p:txBody>
      </p:sp>
      <p:sp>
        <p:nvSpPr>
          <p:cNvPr id="3" name="2 Marcador de contenido"/>
          <p:cNvSpPr>
            <a:spLocks noGrp="1"/>
          </p:cNvSpPr>
          <p:nvPr>
            <p:ph idx="1"/>
          </p:nvPr>
        </p:nvSpPr>
        <p:spPr/>
        <p:txBody>
          <a:bodyPr>
            <a:normAutofit/>
          </a:bodyPr>
          <a:lstStyle/>
          <a:p>
            <a:pPr>
              <a:buNone/>
            </a:pPr>
            <a:r>
              <a:rPr lang="es-AR" sz="4400" dirty="0" smtClean="0"/>
              <a:t>	NO SE COMPUTARÁ COMO AUSENCIAS LAS DIAS DE FALTA DE ENFERMEDAD, ACCIDENTES, LICENCIAS ORDINARIAS Y  LICENCIAS GREMIALES</a:t>
            </a:r>
            <a:endParaRPr lang="es-AR" sz="44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rrowheads="1"/>
          </p:cNvSpPr>
          <p:nvPr>
            <p:ph type="title"/>
          </p:nvPr>
        </p:nvSpPr>
        <p:spPr/>
        <p:txBody>
          <a:bodyPr>
            <a:normAutofit fontScale="90000"/>
          </a:bodyPr>
          <a:lstStyle/>
          <a:p>
            <a:r>
              <a:rPr lang="es-ES" sz="3600">
                <a:latin typeface="Times New Roman" pitchFamily="18" charset="0"/>
              </a:rPr>
              <a:t>QUIÉNES DEBEN RECATEGORIZARSE?</a:t>
            </a:r>
            <a:endParaRPr lang="es-AR" sz="3600">
              <a:latin typeface="Times New Roman" pitchFamily="18" charset="0"/>
            </a:endParaRPr>
          </a:p>
        </p:txBody>
      </p:sp>
      <p:sp>
        <p:nvSpPr>
          <p:cNvPr id="114691" name="Rectangle 3"/>
          <p:cNvSpPr>
            <a:spLocks noGrp="1" noRot="1" noChangeArrowheads="1"/>
          </p:cNvSpPr>
          <p:nvPr>
            <p:ph type="body" idx="1"/>
          </p:nvPr>
        </p:nvSpPr>
        <p:spPr>
          <a:xfrm>
            <a:off x="301625" y="2163763"/>
            <a:ext cx="8540750" cy="3935412"/>
          </a:xfrm>
        </p:spPr>
        <p:txBody>
          <a:bodyPr/>
          <a:lstStyle/>
          <a:p>
            <a:pPr>
              <a:spcBef>
                <a:spcPct val="30000"/>
              </a:spcBef>
              <a:spcAft>
                <a:spcPct val="30000"/>
              </a:spcAft>
            </a:pPr>
            <a:r>
              <a:rPr lang="es-ES" sz="3000" dirty="0">
                <a:latin typeface="Times New Roman" pitchFamily="18" charset="0"/>
              </a:rPr>
              <a:t>Todos los que estuvieren inscriptos en el régimen y hubieran iniciado actividades antes del 31.12 del año anterior.</a:t>
            </a:r>
          </a:p>
          <a:p>
            <a:pPr>
              <a:spcBef>
                <a:spcPct val="30000"/>
              </a:spcBef>
              <a:spcAft>
                <a:spcPct val="30000"/>
              </a:spcAft>
            </a:pPr>
            <a:r>
              <a:rPr lang="es-ES" sz="3000" dirty="0">
                <a:latin typeface="Times New Roman" pitchFamily="18" charset="0"/>
              </a:rPr>
              <a:t>Quienes hubieren iniciado actividades en el </a:t>
            </a:r>
            <a:r>
              <a:rPr lang="es-ES" sz="3000" dirty="0" smtClean="0">
                <a:latin typeface="Times New Roman" pitchFamily="18" charset="0"/>
              </a:rPr>
              <a:t>2011 </a:t>
            </a:r>
            <a:r>
              <a:rPr lang="es-ES" sz="3000" dirty="0">
                <a:latin typeface="Times New Roman" pitchFamily="18" charset="0"/>
              </a:rPr>
              <a:t>deberán </a:t>
            </a:r>
            <a:r>
              <a:rPr lang="es-ES" sz="3000" err="1">
                <a:latin typeface="Times New Roman" pitchFamily="18" charset="0"/>
              </a:rPr>
              <a:t>recategorizarse</a:t>
            </a:r>
            <a:r>
              <a:rPr lang="es-ES" sz="3000">
                <a:latin typeface="Times New Roman" pitchFamily="18" charset="0"/>
              </a:rPr>
              <a:t> </a:t>
            </a:r>
            <a:r>
              <a:rPr lang="es-ES" sz="3000" smtClean="0">
                <a:latin typeface="Times New Roman" pitchFamily="18" charset="0"/>
              </a:rPr>
              <a:t> en </a:t>
            </a:r>
            <a:r>
              <a:rPr lang="es-ES" sz="3000" dirty="0">
                <a:latin typeface="Times New Roman" pitchFamily="18" charset="0"/>
              </a:rPr>
              <a:t>junio </a:t>
            </a:r>
            <a:r>
              <a:rPr lang="es-ES" sz="3000" dirty="0" smtClean="0">
                <a:latin typeface="Times New Roman" pitchFamily="18" charset="0"/>
              </a:rPr>
              <a:t>2012.</a:t>
            </a:r>
            <a:endParaRPr lang="es-AR" sz="3000" dirty="0">
              <a:latin typeface="Times New Roman" pitchFamily="18"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rrowheads="1"/>
          </p:cNvSpPr>
          <p:nvPr>
            <p:ph type="title"/>
          </p:nvPr>
        </p:nvSpPr>
        <p:spPr>
          <a:xfrm>
            <a:off x="468313" y="476250"/>
            <a:ext cx="7543800" cy="1295400"/>
          </a:xfrm>
        </p:spPr>
        <p:txBody>
          <a:bodyPr/>
          <a:lstStyle/>
          <a:p>
            <a:r>
              <a:rPr lang="es-ES" sz="4300">
                <a:latin typeface="Times New Roman" pitchFamily="18" charset="0"/>
              </a:rPr>
              <a:t>CUÁNDO</a:t>
            </a:r>
            <a:r>
              <a:rPr lang="es-ES" sz="3900">
                <a:latin typeface="Times New Roman" pitchFamily="18" charset="0"/>
              </a:rPr>
              <a:t>?</a:t>
            </a:r>
            <a:endParaRPr lang="es-AR" sz="3900">
              <a:latin typeface="Times New Roman" pitchFamily="18" charset="0"/>
            </a:endParaRPr>
          </a:p>
        </p:txBody>
      </p:sp>
      <p:sp>
        <p:nvSpPr>
          <p:cNvPr id="116739" name="Rectangle 3"/>
          <p:cNvSpPr>
            <a:spLocks noGrp="1" noRot="1" noChangeArrowheads="1"/>
          </p:cNvSpPr>
          <p:nvPr>
            <p:ph type="body" idx="1"/>
          </p:nvPr>
        </p:nvSpPr>
        <p:spPr>
          <a:xfrm>
            <a:off x="468313" y="2205038"/>
            <a:ext cx="8229600" cy="2989262"/>
          </a:xfrm>
        </p:spPr>
        <p:txBody>
          <a:bodyPr/>
          <a:lstStyle/>
          <a:p>
            <a:r>
              <a:rPr lang="es-ES" sz="3400">
                <a:latin typeface="Times New Roman" pitchFamily="18" charset="0"/>
              </a:rPr>
              <a:t>En cualquier día del mes de junio de cada año</a:t>
            </a:r>
            <a:endParaRPr lang="es-AR" sz="3400">
              <a:latin typeface="Times New Roman" pitchFamily="18"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rrowheads="1"/>
          </p:cNvSpPr>
          <p:nvPr>
            <p:ph type="title"/>
          </p:nvPr>
        </p:nvSpPr>
        <p:spPr/>
        <p:txBody>
          <a:bodyPr/>
          <a:lstStyle/>
          <a:p>
            <a:r>
              <a:rPr lang="es-ES" sz="4300">
                <a:latin typeface="Times New Roman" pitchFamily="18" charset="0"/>
              </a:rPr>
              <a:t>CÓMO?</a:t>
            </a:r>
            <a:endParaRPr lang="es-AR">
              <a:latin typeface="Times New Roman" pitchFamily="18" charset="0"/>
            </a:endParaRPr>
          </a:p>
        </p:txBody>
      </p:sp>
      <p:sp>
        <p:nvSpPr>
          <p:cNvPr id="48131" name="Rectangle 3"/>
          <p:cNvSpPr>
            <a:spLocks noGrp="1" noRot="1" noChangeArrowheads="1"/>
          </p:cNvSpPr>
          <p:nvPr>
            <p:ph type="body" idx="1"/>
          </p:nvPr>
        </p:nvSpPr>
        <p:spPr>
          <a:xfrm>
            <a:off x="250825" y="1719263"/>
            <a:ext cx="8435975" cy="4878387"/>
          </a:xfrm>
        </p:spPr>
        <p:txBody>
          <a:bodyPr/>
          <a:lstStyle/>
          <a:p>
            <a:pPr lvl="1">
              <a:lnSpc>
                <a:spcPct val="90000"/>
              </a:lnSpc>
              <a:spcBef>
                <a:spcPct val="25000"/>
              </a:spcBef>
              <a:spcAft>
                <a:spcPct val="25000"/>
              </a:spcAft>
            </a:pPr>
            <a:r>
              <a:rPr lang="es-AR" b="1">
                <a:latin typeface="Times New Roman" pitchFamily="18" charset="0"/>
              </a:rPr>
              <a:t>Deberán ingresar a través de la página "web“ de AFIP (http: //www.afip.gov.ar), al servicio denominado "Padrón Unico de Contribuyentes", opción "Empadronamiento/Autónomos“.</a:t>
            </a:r>
          </a:p>
          <a:p>
            <a:pPr lvl="1">
              <a:lnSpc>
                <a:spcPct val="90000"/>
              </a:lnSpc>
              <a:spcBef>
                <a:spcPct val="25000"/>
              </a:spcBef>
              <a:spcAft>
                <a:spcPct val="25000"/>
              </a:spcAft>
            </a:pPr>
            <a:r>
              <a:rPr lang="es-AR" b="1">
                <a:latin typeface="Times New Roman" pitchFamily="18" charset="0"/>
              </a:rPr>
              <a:t>En dicha transacción, luego de completarse los datos requeridos, el sistema generará una constancia de presentación (acuse de recibo, formulario F. 940) y la credencial para el pago (formulario F. 1101), que contendrá el Código de Registro Autónomo (CRA) correspondiente a la categoría de revista autodeclarada.</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3" name="Rectangle 5"/>
          <p:cNvSpPr>
            <a:spLocks noGrp="1" noRot="1" noChangeArrowheads="1"/>
          </p:cNvSpPr>
          <p:nvPr>
            <p:ph type="title"/>
          </p:nvPr>
        </p:nvSpPr>
        <p:spPr>
          <a:xfrm>
            <a:off x="301625" y="228600"/>
            <a:ext cx="8510588" cy="730250"/>
          </a:xfrm>
        </p:spPr>
        <p:txBody>
          <a:bodyPr/>
          <a:lstStyle/>
          <a:p>
            <a:r>
              <a:rPr lang="es-ES_tradnl" sz="2800" b="1">
                <a:latin typeface="Times New Roman" pitchFamily="18" charset="0"/>
              </a:rPr>
              <a:t>1er. Paso) Ingresar al sistema con la Clave Fiscal:</a:t>
            </a:r>
            <a:endParaRPr lang="es-AR" sz="2800" b="1">
              <a:latin typeface="Times New Roman" pitchFamily="18" charset="0"/>
            </a:endParaRPr>
          </a:p>
        </p:txBody>
      </p:sp>
      <p:pic>
        <p:nvPicPr>
          <p:cNvPr id="63492" name="Picture 4"/>
          <p:cNvPicPr>
            <a:picLocks noGrp="1" noChangeAspect="1" noChangeArrowheads="1"/>
          </p:cNvPicPr>
          <p:nvPr>
            <p:ph idx="1"/>
          </p:nvPr>
        </p:nvPicPr>
        <p:blipFill>
          <a:blip r:embed="rId2" cstate="print"/>
          <a:srcRect/>
          <a:stretch>
            <a:fillRect/>
          </a:stretch>
        </p:blipFill>
        <p:spPr>
          <a:xfrm>
            <a:off x="395288" y="1341438"/>
            <a:ext cx="8424862" cy="5283200"/>
          </a:xfrm>
          <a:noFill/>
          <a:ln/>
        </p:spPr>
      </p:pic>
      <p:sp>
        <p:nvSpPr>
          <p:cNvPr id="63495" name="Line 7"/>
          <p:cNvSpPr>
            <a:spLocks noChangeShapeType="1"/>
          </p:cNvSpPr>
          <p:nvPr/>
        </p:nvSpPr>
        <p:spPr bwMode="auto">
          <a:xfrm flipH="1">
            <a:off x="6516688" y="3500438"/>
            <a:ext cx="647700" cy="0"/>
          </a:xfrm>
          <a:prstGeom prst="line">
            <a:avLst/>
          </a:prstGeom>
          <a:noFill/>
          <a:ln w="44450">
            <a:solidFill>
              <a:srgbClr val="FF0000"/>
            </a:solidFill>
            <a:round/>
            <a:headEnd/>
            <a:tailEnd type="triangle" w="med" len="med"/>
          </a:ln>
          <a:effectLst/>
        </p:spPr>
        <p:txBody>
          <a:bodyPr/>
          <a:lstStyle/>
          <a:p>
            <a:endParaRPr lang="es-AR"/>
          </a:p>
        </p:txBody>
      </p:sp>
      <p:sp>
        <p:nvSpPr>
          <p:cNvPr id="63496" name="Line 8"/>
          <p:cNvSpPr>
            <a:spLocks noChangeShapeType="1"/>
          </p:cNvSpPr>
          <p:nvPr/>
        </p:nvSpPr>
        <p:spPr bwMode="auto">
          <a:xfrm flipH="1">
            <a:off x="6516688" y="3933825"/>
            <a:ext cx="647700" cy="0"/>
          </a:xfrm>
          <a:prstGeom prst="line">
            <a:avLst/>
          </a:prstGeom>
          <a:noFill/>
          <a:ln w="44450">
            <a:solidFill>
              <a:srgbClr val="FF0000"/>
            </a:solidFill>
            <a:round/>
            <a:headEnd/>
            <a:tailEnd type="triangle" w="med" len="med"/>
          </a:ln>
          <a:effectLst/>
        </p:spPr>
        <p:txBody>
          <a:bodyPr/>
          <a:lstStyle/>
          <a:p>
            <a:endParaRPr lang="es-AR"/>
          </a:p>
        </p:txBody>
      </p:sp>
      <p:sp>
        <p:nvSpPr>
          <p:cNvPr id="63497" name="Oval 9"/>
          <p:cNvSpPr>
            <a:spLocks noChangeArrowheads="1"/>
          </p:cNvSpPr>
          <p:nvPr/>
        </p:nvSpPr>
        <p:spPr bwMode="auto">
          <a:xfrm>
            <a:off x="4787900" y="3213100"/>
            <a:ext cx="1512888" cy="503238"/>
          </a:xfrm>
          <a:prstGeom prst="ellipse">
            <a:avLst/>
          </a:prstGeom>
          <a:noFill/>
          <a:ln w="25400">
            <a:solidFill>
              <a:srgbClr val="FFFF00"/>
            </a:solidFill>
            <a:round/>
            <a:headEnd/>
            <a:tailEnd/>
          </a:ln>
          <a:effectLst/>
        </p:spPr>
        <p:txBody>
          <a:bodyPr wrap="none" anchor="ctr"/>
          <a:lstStyle/>
          <a:p>
            <a:endParaRPr lang="es-AR"/>
          </a:p>
        </p:txBody>
      </p:sp>
      <p:sp>
        <p:nvSpPr>
          <p:cNvPr id="63498" name="Oval 10"/>
          <p:cNvSpPr>
            <a:spLocks noChangeArrowheads="1"/>
          </p:cNvSpPr>
          <p:nvPr/>
        </p:nvSpPr>
        <p:spPr bwMode="auto">
          <a:xfrm>
            <a:off x="4716463" y="3644900"/>
            <a:ext cx="1512887" cy="503238"/>
          </a:xfrm>
          <a:prstGeom prst="ellipse">
            <a:avLst/>
          </a:prstGeom>
          <a:noFill/>
          <a:ln w="25400">
            <a:solidFill>
              <a:srgbClr val="FFFF00"/>
            </a:solidFill>
            <a:round/>
            <a:headEnd/>
            <a:tailEnd/>
          </a:ln>
          <a:effectLst/>
        </p:spPr>
        <p:txBody>
          <a:bodyPr wrap="none" anchor="ctr"/>
          <a:lstStyle/>
          <a:p>
            <a:endParaRPr lang="es-AR"/>
          </a:p>
        </p:txBody>
      </p:sp>
      <p:sp>
        <p:nvSpPr>
          <p:cNvPr id="63499" name="Rectangle 11"/>
          <p:cNvSpPr>
            <a:spLocks noChangeArrowheads="1"/>
          </p:cNvSpPr>
          <p:nvPr/>
        </p:nvSpPr>
        <p:spPr bwMode="auto">
          <a:xfrm>
            <a:off x="323850" y="1341438"/>
            <a:ext cx="8497888" cy="215900"/>
          </a:xfrm>
          <a:prstGeom prst="rect">
            <a:avLst/>
          </a:prstGeom>
          <a:solidFill>
            <a:schemeClr val="bg1"/>
          </a:solidFill>
          <a:ln w="0">
            <a:solidFill>
              <a:schemeClr val="tx1"/>
            </a:solidFill>
            <a:miter lim="800000"/>
            <a:headEnd/>
            <a:tailEnd/>
          </a:ln>
          <a:effectLst/>
        </p:spPr>
        <p:txBody>
          <a:bodyPr wrap="none" anchor="ctr"/>
          <a:lstStyle/>
          <a:p>
            <a:endParaRPr lang="es-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Rectangle 5"/>
          <p:cNvSpPr>
            <a:spLocks noGrp="1" noRot="1" noChangeArrowheads="1"/>
          </p:cNvSpPr>
          <p:nvPr>
            <p:ph type="title"/>
          </p:nvPr>
        </p:nvSpPr>
        <p:spPr>
          <a:xfrm>
            <a:off x="250825" y="122238"/>
            <a:ext cx="7850188" cy="930275"/>
          </a:xfrm>
        </p:spPr>
        <p:txBody>
          <a:bodyPr>
            <a:normAutofit fontScale="90000"/>
          </a:bodyPr>
          <a:lstStyle/>
          <a:p>
            <a:r>
              <a:rPr lang="es-ES_tradnl" sz="2800" b="1">
                <a:latin typeface="Times New Roman" pitchFamily="18" charset="0"/>
              </a:rPr>
              <a:t>2do. Paso) Se deberá elegir la opción “Padrón Unico de Contribuyentes”:</a:t>
            </a:r>
            <a:endParaRPr lang="es-AR" sz="2800" b="1">
              <a:latin typeface="Times New Roman" pitchFamily="18" charset="0"/>
            </a:endParaRPr>
          </a:p>
        </p:txBody>
      </p:sp>
      <p:pic>
        <p:nvPicPr>
          <p:cNvPr id="66564" name="Picture 4"/>
          <p:cNvPicPr>
            <a:picLocks noGrp="1" noChangeAspect="1" noChangeArrowheads="1"/>
          </p:cNvPicPr>
          <p:nvPr>
            <p:ph idx="1"/>
          </p:nvPr>
        </p:nvPicPr>
        <p:blipFill>
          <a:blip r:embed="rId2" cstate="print"/>
          <a:srcRect/>
          <a:stretch>
            <a:fillRect/>
          </a:stretch>
        </p:blipFill>
        <p:spPr>
          <a:xfrm>
            <a:off x="250825" y="1196975"/>
            <a:ext cx="8497888" cy="5446713"/>
          </a:xfrm>
          <a:noFill/>
          <a:ln/>
        </p:spPr>
      </p:pic>
      <p:sp>
        <p:nvSpPr>
          <p:cNvPr id="66567" name="Oval 7"/>
          <p:cNvSpPr>
            <a:spLocks noChangeArrowheads="1"/>
          </p:cNvSpPr>
          <p:nvPr/>
        </p:nvSpPr>
        <p:spPr bwMode="auto">
          <a:xfrm>
            <a:off x="323850" y="5013325"/>
            <a:ext cx="3600450" cy="503238"/>
          </a:xfrm>
          <a:prstGeom prst="ellipse">
            <a:avLst/>
          </a:prstGeom>
          <a:noFill/>
          <a:ln w="25400">
            <a:solidFill>
              <a:srgbClr val="FFFF00"/>
            </a:solidFill>
            <a:round/>
            <a:headEnd/>
            <a:tailEnd/>
          </a:ln>
          <a:effectLst/>
        </p:spPr>
        <p:txBody>
          <a:bodyPr wrap="none" anchor="ctr"/>
          <a:lstStyle/>
          <a:p>
            <a:endParaRPr lang="es-AR"/>
          </a:p>
        </p:txBody>
      </p:sp>
      <p:sp>
        <p:nvSpPr>
          <p:cNvPr id="66568" name="Line 8"/>
          <p:cNvSpPr>
            <a:spLocks noChangeShapeType="1"/>
          </p:cNvSpPr>
          <p:nvPr/>
        </p:nvSpPr>
        <p:spPr bwMode="auto">
          <a:xfrm flipH="1">
            <a:off x="4140200" y="5229225"/>
            <a:ext cx="647700" cy="0"/>
          </a:xfrm>
          <a:prstGeom prst="line">
            <a:avLst/>
          </a:prstGeom>
          <a:noFill/>
          <a:ln w="44450">
            <a:solidFill>
              <a:srgbClr val="FF0000"/>
            </a:solidFill>
            <a:round/>
            <a:headEnd/>
            <a:tailEnd type="triangle" w="med" len="med"/>
          </a:ln>
          <a:effectLst/>
        </p:spPr>
        <p:txBody>
          <a:bodyPr/>
          <a:lstStyle/>
          <a:p>
            <a:endParaRPr lang="es-AR"/>
          </a:p>
        </p:txBody>
      </p:sp>
      <p:sp>
        <p:nvSpPr>
          <p:cNvPr id="66569" name="Rectangle 9"/>
          <p:cNvSpPr>
            <a:spLocks noChangeArrowheads="1"/>
          </p:cNvSpPr>
          <p:nvPr/>
        </p:nvSpPr>
        <p:spPr bwMode="auto">
          <a:xfrm>
            <a:off x="250825" y="1196975"/>
            <a:ext cx="8497888" cy="215900"/>
          </a:xfrm>
          <a:prstGeom prst="rect">
            <a:avLst/>
          </a:prstGeom>
          <a:solidFill>
            <a:schemeClr val="bg1"/>
          </a:solidFill>
          <a:ln w="0">
            <a:solidFill>
              <a:schemeClr val="tx1"/>
            </a:solidFill>
            <a:miter lim="800000"/>
            <a:headEnd/>
            <a:tailEnd/>
          </a:ln>
          <a:effectLst/>
        </p:spPr>
        <p:txBody>
          <a:bodyPr wrap="none" anchor="ctr"/>
          <a:lstStyle/>
          <a:p>
            <a:endParaRPr lang="es-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9" name="Rectangle 5"/>
          <p:cNvSpPr>
            <a:spLocks noGrp="1" noRot="1" noChangeArrowheads="1"/>
          </p:cNvSpPr>
          <p:nvPr>
            <p:ph type="title"/>
          </p:nvPr>
        </p:nvSpPr>
        <p:spPr>
          <a:xfrm>
            <a:off x="301625" y="228600"/>
            <a:ext cx="8510588" cy="952500"/>
          </a:xfrm>
        </p:spPr>
        <p:txBody>
          <a:bodyPr/>
          <a:lstStyle/>
          <a:p>
            <a:r>
              <a:rPr lang="es-ES_tradnl" sz="2800" b="1">
                <a:latin typeface="Times New Roman" pitchFamily="18" charset="0"/>
              </a:rPr>
              <a:t>3er. Paso) Luego, deberá elegir la opción “Empadronamiento / categorización de Autónomos”</a:t>
            </a:r>
          </a:p>
        </p:txBody>
      </p:sp>
      <p:pic>
        <p:nvPicPr>
          <p:cNvPr id="62468" name="Picture 4"/>
          <p:cNvPicPr>
            <a:picLocks noGrp="1" noChangeAspect="1" noChangeArrowheads="1"/>
          </p:cNvPicPr>
          <p:nvPr>
            <p:ph idx="1"/>
          </p:nvPr>
        </p:nvPicPr>
        <p:blipFill>
          <a:blip r:embed="rId2" cstate="print"/>
          <a:srcRect/>
          <a:stretch>
            <a:fillRect/>
          </a:stretch>
        </p:blipFill>
        <p:spPr>
          <a:xfrm>
            <a:off x="323850" y="1268413"/>
            <a:ext cx="8280400" cy="5391150"/>
          </a:xfrm>
          <a:noFill/>
          <a:ln/>
        </p:spPr>
      </p:pic>
      <p:sp>
        <p:nvSpPr>
          <p:cNvPr id="62471" name="Rectangle 7"/>
          <p:cNvSpPr>
            <a:spLocks noChangeArrowheads="1"/>
          </p:cNvSpPr>
          <p:nvPr/>
        </p:nvSpPr>
        <p:spPr bwMode="auto">
          <a:xfrm>
            <a:off x="323850" y="1268413"/>
            <a:ext cx="8351838" cy="215900"/>
          </a:xfrm>
          <a:prstGeom prst="rect">
            <a:avLst/>
          </a:prstGeom>
          <a:solidFill>
            <a:schemeClr val="bg1"/>
          </a:solidFill>
          <a:ln w="0">
            <a:solidFill>
              <a:schemeClr val="tx1"/>
            </a:solidFill>
            <a:miter lim="800000"/>
            <a:headEnd/>
            <a:tailEnd/>
          </a:ln>
          <a:effectLst/>
        </p:spPr>
        <p:txBody>
          <a:bodyPr wrap="none" anchor="ctr"/>
          <a:lstStyle/>
          <a:p>
            <a:endParaRPr lang="es-AR"/>
          </a:p>
        </p:txBody>
      </p:sp>
      <p:sp>
        <p:nvSpPr>
          <p:cNvPr id="62472" name="Oval 8"/>
          <p:cNvSpPr>
            <a:spLocks noChangeArrowheads="1"/>
          </p:cNvSpPr>
          <p:nvPr/>
        </p:nvSpPr>
        <p:spPr bwMode="auto">
          <a:xfrm>
            <a:off x="323850" y="4292600"/>
            <a:ext cx="2303463" cy="433388"/>
          </a:xfrm>
          <a:prstGeom prst="ellipse">
            <a:avLst/>
          </a:prstGeom>
          <a:noFill/>
          <a:ln w="25400">
            <a:solidFill>
              <a:srgbClr val="00FF00"/>
            </a:solidFill>
            <a:round/>
            <a:headEnd/>
            <a:tailEnd/>
          </a:ln>
          <a:effectLst/>
        </p:spPr>
        <p:txBody>
          <a:bodyPr wrap="none" anchor="ctr"/>
          <a:lstStyle/>
          <a:p>
            <a:endParaRPr lang="es-AR"/>
          </a:p>
        </p:txBody>
      </p:sp>
      <p:sp>
        <p:nvSpPr>
          <p:cNvPr id="62473" name="Line 9"/>
          <p:cNvSpPr>
            <a:spLocks noChangeShapeType="1"/>
          </p:cNvSpPr>
          <p:nvPr/>
        </p:nvSpPr>
        <p:spPr bwMode="auto">
          <a:xfrm flipH="1">
            <a:off x="2771775" y="4508500"/>
            <a:ext cx="647700" cy="0"/>
          </a:xfrm>
          <a:prstGeom prst="line">
            <a:avLst/>
          </a:prstGeom>
          <a:noFill/>
          <a:ln w="44450">
            <a:solidFill>
              <a:srgbClr val="FF0000"/>
            </a:solidFill>
            <a:round/>
            <a:headEnd/>
            <a:tailEnd type="triangle" w="med" len="med"/>
          </a:ln>
          <a:effectLst/>
        </p:spPr>
        <p:txBody>
          <a:bodyPr/>
          <a:lstStyle/>
          <a:p>
            <a:endParaRPr lang="es-AR"/>
          </a:p>
        </p:txBody>
      </p:sp>
      <p:sp>
        <p:nvSpPr>
          <p:cNvPr id="62474" name="Rectangle 10"/>
          <p:cNvSpPr>
            <a:spLocks noChangeArrowheads="1"/>
          </p:cNvSpPr>
          <p:nvPr/>
        </p:nvSpPr>
        <p:spPr bwMode="auto">
          <a:xfrm>
            <a:off x="539750" y="3213100"/>
            <a:ext cx="7632700" cy="71438"/>
          </a:xfrm>
          <a:prstGeom prst="rect">
            <a:avLst/>
          </a:prstGeom>
          <a:solidFill>
            <a:srgbClr val="87E3E1"/>
          </a:solidFill>
          <a:ln w="9525">
            <a:solidFill>
              <a:schemeClr val="tx1"/>
            </a:solidFill>
            <a:miter lim="800000"/>
            <a:headEnd/>
            <a:tailEnd/>
          </a:ln>
          <a:effectLst/>
        </p:spPr>
        <p:txBody>
          <a:bodyPr wrap="none" anchor="ctr"/>
          <a:lstStyle/>
          <a:p>
            <a:endParaRPr lang="es-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1" name="Rectangle 5"/>
          <p:cNvSpPr>
            <a:spLocks noGrp="1" noRot="1" noChangeArrowheads="1"/>
          </p:cNvSpPr>
          <p:nvPr>
            <p:ph type="title"/>
          </p:nvPr>
        </p:nvSpPr>
        <p:spPr>
          <a:xfrm>
            <a:off x="301625" y="228600"/>
            <a:ext cx="8510588" cy="804863"/>
          </a:xfrm>
        </p:spPr>
        <p:txBody>
          <a:bodyPr/>
          <a:lstStyle/>
          <a:p>
            <a:r>
              <a:rPr lang="es-ES_tradnl" sz="2800" b="1">
                <a:latin typeface="Times New Roman" pitchFamily="18" charset="0"/>
              </a:rPr>
              <a:t>4to. Paso) Completar los datos solicitados.</a:t>
            </a:r>
          </a:p>
        </p:txBody>
      </p:sp>
      <p:pic>
        <p:nvPicPr>
          <p:cNvPr id="65540" name="Picture 4"/>
          <p:cNvPicPr>
            <a:picLocks noGrp="1" noChangeAspect="1" noChangeArrowheads="1"/>
          </p:cNvPicPr>
          <p:nvPr>
            <p:ph idx="1"/>
          </p:nvPr>
        </p:nvPicPr>
        <p:blipFill>
          <a:blip r:embed="rId2" cstate="print"/>
          <a:srcRect/>
          <a:stretch>
            <a:fillRect/>
          </a:stretch>
        </p:blipFill>
        <p:spPr>
          <a:xfrm>
            <a:off x="179388" y="1160463"/>
            <a:ext cx="8713787" cy="5464175"/>
          </a:xfrm>
          <a:noFill/>
          <a:ln/>
        </p:spPr>
      </p:pic>
      <p:sp>
        <p:nvSpPr>
          <p:cNvPr id="65543" name="Rectangle 7"/>
          <p:cNvSpPr>
            <a:spLocks noChangeArrowheads="1"/>
          </p:cNvSpPr>
          <p:nvPr/>
        </p:nvSpPr>
        <p:spPr bwMode="auto">
          <a:xfrm>
            <a:off x="755650" y="3573463"/>
            <a:ext cx="647700" cy="71437"/>
          </a:xfrm>
          <a:prstGeom prst="rect">
            <a:avLst/>
          </a:prstGeom>
          <a:solidFill>
            <a:schemeClr val="bg1"/>
          </a:solidFill>
          <a:ln w="9525">
            <a:solidFill>
              <a:schemeClr val="tx1"/>
            </a:solidFill>
            <a:miter lim="800000"/>
            <a:headEnd/>
            <a:tailEnd/>
          </a:ln>
          <a:effectLst/>
        </p:spPr>
        <p:txBody>
          <a:bodyPr wrap="none" anchor="ctr"/>
          <a:lstStyle/>
          <a:p>
            <a:endParaRPr lang="es-AR"/>
          </a:p>
        </p:txBody>
      </p:sp>
      <p:sp>
        <p:nvSpPr>
          <p:cNvPr id="65544" name="Rectangle 8"/>
          <p:cNvSpPr>
            <a:spLocks noChangeArrowheads="1"/>
          </p:cNvSpPr>
          <p:nvPr/>
        </p:nvSpPr>
        <p:spPr bwMode="auto">
          <a:xfrm>
            <a:off x="1979613" y="3573463"/>
            <a:ext cx="792162" cy="71437"/>
          </a:xfrm>
          <a:prstGeom prst="rect">
            <a:avLst/>
          </a:prstGeom>
          <a:solidFill>
            <a:schemeClr val="bg1"/>
          </a:solidFill>
          <a:ln w="9525">
            <a:solidFill>
              <a:schemeClr val="tx1"/>
            </a:solidFill>
            <a:miter lim="800000"/>
            <a:headEnd/>
            <a:tailEnd/>
          </a:ln>
          <a:effectLst/>
        </p:spPr>
        <p:txBody>
          <a:bodyPr wrap="none" anchor="ctr"/>
          <a:lstStyle/>
          <a:p>
            <a:endParaRPr lang="es-AR"/>
          </a:p>
        </p:txBody>
      </p:sp>
      <p:sp>
        <p:nvSpPr>
          <p:cNvPr id="65545" name="Rectangle 9"/>
          <p:cNvSpPr>
            <a:spLocks noChangeArrowheads="1"/>
          </p:cNvSpPr>
          <p:nvPr/>
        </p:nvSpPr>
        <p:spPr bwMode="auto">
          <a:xfrm>
            <a:off x="3348038" y="3573463"/>
            <a:ext cx="1295400" cy="71437"/>
          </a:xfrm>
          <a:prstGeom prst="rect">
            <a:avLst/>
          </a:prstGeom>
          <a:solidFill>
            <a:schemeClr val="bg1"/>
          </a:solidFill>
          <a:ln w="9525">
            <a:solidFill>
              <a:schemeClr val="tx1"/>
            </a:solidFill>
            <a:miter lim="800000"/>
            <a:headEnd/>
            <a:tailEnd/>
          </a:ln>
          <a:effectLst/>
        </p:spPr>
        <p:txBody>
          <a:bodyPr wrap="none" anchor="ctr"/>
          <a:lstStyle/>
          <a:p>
            <a:endParaRPr lang="es-AR"/>
          </a:p>
        </p:txBody>
      </p:sp>
      <p:sp>
        <p:nvSpPr>
          <p:cNvPr id="65546" name="Rectangle 10"/>
          <p:cNvSpPr>
            <a:spLocks noChangeArrowheads="1"/>
          </p:cNvSpPr>
          <p:nvPr/>
        </p:nvSpPr>
        <p:spPr bwMode="auto">
          <a:xfrm>
            <a:off x="1619250" y="3716338"/>
            <a:ext cx="576263" cy="73025"/>
          </a:xfrm>
          <a:prstGeom prst="rect">
            <a:avLst/>
          </a:prstGeom>
          <a:solidFill>
            <a:schemeClr val="bg1"/>
          </a:solidFill>
          <a:ln w="9525">
            <a:solidFill>
              <a:schemeClr val="tx1"/>
            </a:solidFill>
            <a:miter lim="800000"/>
            <a:headEnd/>
            <a:tailEnd/>
          </a:ln>
          <a:effectLst/>
        </p:spPr>
        <p:txBody>
          <a:bodyPr wrap="none" anchor="ctr"/>
          <a:lstStyle/>
          <a:p>
            <a:endParaRPr lang="es-AR"/>
          </a:p>
        </p:txBody>
      </p:sp>
      <p:sp>
        <p:nvSpPr>
          <p:cNvPr id="65547" name="AutoShape 11"/>
          <p:cNvSpPr>
            <a:spLocks/>
          </p:cNvSpPr>
          <p:nvPr/>
        </p:nvSpPr>
        <p:spPr bwMode="auto">
          <a:xfrm>
            <a:off x="0" y="4292600"/>
            <a:ext cx="288925" cy="1081088"/>
          </a:xfrm>
          <a:prstGeom prst="leftBrace">
            <a:avLst>
              <a:gd name="adj1" fmla="val 31181"/>
              <a:gd name="adj2" fmla="val 50000"/>
            </a:avLst>
          </a:prstGeom>
          <a:noFill/>
          <a:ln w="38100">
            <a:solidFill>
              <a:srgbClr val="FF0000"/>
            </a:solidFill>
            <a:round/>
            <a:headEnd/>
            <a:tailEnd/>
          </a:ln>
          <a:effectLst/>
        </p:spPr>
        <p:txBody>
          <a:bodyPr wrap="none" anchor="ctr"/>
          <a:lstStyle/>
          <a:p>
            <a:endParaRPr lang="es-AR"/>
          </a:p>
        </p:txBody>
      </p:sp>
      <p:sp>
        <p:nvSpPr>
          <p:cNvPr id="65548" name="Line 12"/>
          <p:cNvSpPr>
            <a:spLocks noChangeShapeType="1"/>
          </p:cNvSpPr>
          <p:nvPr/>
        </p:nvSpPr>
        <p:spPr bwMode="auto">
          <a:xfrm flipH="1">
            <a:off x="3276600" y="4221163"/>
            <a:ext cx="647700" cy="0"/>
          </a:xfrm>
          <a:prstGeom prst="line">
            <a:avLst/>
          </a:prstGeom>
          <a:noFill/>
          <a:ln w="44450">
            <a:solidFill>
              <a:srgbClr val="FF0000"/>
            </a:solidFill>
            <a:round/>
            <a:headEnd/>
            <a:tailEnd type="triangle" w="med" len="med"/>
          </a:ln>
          <a:effectLst/>
        </p:spPr>
        <p:txBody>
          <a:bodyPr/>
          <a:lstStyle/>
          <a:p>
            <a:endParaRPr lang="es-AR"/>
          </a:p>
        </p:txBody>
      </p:sp>
      <p:sp>
        <p:nvSpPr>
          <p:cNvPr id="65549" name="Line 13"/>
          <p:cNvSpPr>
            <a:spLocks noChangeShapeType="1"/>
          </p:cNvSpPr>
          <p:nvPr/>
        </p:nvSpPr>
        <p:spPr bwMode="auto">
          <a:xfrm flipH="1">
            <a:off x="6084888" y="3716338"/>
            <a:ext cx="0" cy="504825"/>
          </a:xfrm>
          <a:prstGeom prst="line">
            <a:avLst/>
          </a:prstGeom>
          <a:noFill/>
          <a:ln w="44450">
            <a:solidFill>
              <a:srgbClr val="FF0000"/>
            </a:solidFill>
            <a:round/>
            <a:headEnd/>
            <a:tailEnd type="triangle" w="med" len="med"/>
          </a:ln>
          <a:effectLst/>
        </p:spPr>
        <p:txBody>
          <a:bodyPr/>
          <a:lstStyle/>
          <a:p>
            <a:endParaRPr lang="es-AR"/>
          </a:p>
        </p:txBody>
      </p:sp>
      <p:sp>
        <p:nvSpPr>
          <p:cNvPr id="65550" name="Rectangle 14"/>
          <p:cNvSpPr>
            <a:spLocks noChangeArrowheads="1"/>
          </p:cNvSpPr>
          <p:nvPr/>
        </p:nvSpPr>
        <p:spPr bwMode="auto">
          <a:xfrm>
            <a:off x="250825" y="1196975"/>
            <a:ext cx="8642350" cy="144463"/>
          </a:xfrm>
          <a:prstGeom prst="rect">
            <a:avLst/>
          </a:prstGeom>
          <a:solidFill>
            <a:srgbClr val="87E3E1"/>
          </a:solidFill>
          <a:ln w="9525">
            <a:solidFill>
              <a:schemeClr val="tx1"/>
            </a:solidFill>
            <a:miter lim="800000"/>
            <a:headEnd/>
            <a:tailEnd/>
          </a:ln>
          <a:effectLst/>
        </p:spPr>
        <p:txBody>
          <a:bodyPr wrap="none" anchor="ctr"/>
          <a:lstStyle/>
          <a:p>
            <a:endParaRPr lang="es-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rrowheads="1"/>
          </p:cNvSpPr>
          <p:nvPr>
            <p:ph type="title"/>
          </p:nvPr>
        </p:nvSpPr>
        <p:spPr/>
        <p:txBody>
          <a:bodyPr>
            <a:normAutofit fontScale="90000"/>
          </a:bodyPr>
          <a:lstStyle/>
          <a:p>
            <a:r>
              <a:rPr lang="es-ES_tradnl" sz="2800" b="1">
                <a:latin typeface="Times New Roman" pitchFamily="18" charset="0"/>
              </a:rPr>
              <a:t>5to. Paso) En esta pantalla se podrá elegir una categoría opcional o si tiene beneficios inferiores al 30% optar por una categoría menor.</a:t>
            </a:r>
            <a:endParaRPr lang="es-AR" sz="2800" b="1">
              <a:latin typeface="Times New Roman" pitchFamily="18" charset="0"/>
            </a:endParaRPr>
          </a:p>
        </p:txBody>
      </p:sp>
      <p:pic>
        <p:nvPicPr>
          <p:cNvPr id="88067" name="Picture 3"/>
          <p:cNvPicPr>
            <a:picLocks noGrp="1" noChangeAspect="1" noChangeArrowheads="1"/>
          </p:cNvPicPr>
          <p:nvPr>
            <p:ph type="body" idx="1"/>
          </p:nvPr>
        </p:nvPicPr>
        <p:blipFill>
          <a:blip r:embed="rId2" cstate="print"/>
          <a:srcRect/>
          <a:stretch>
            <a:fillRect/>
          </a:stretch>
        </p:blipFill>
        <p:spPr>
          <a:xfrm>
            <a:off x="250825" y="1557338"/>
            <a:ext cx="8640763" cy="5092700"/>
          </a:xfrm>
        </p:spPr>
      </p:pic>
      <p:sp>
        <p:nvSpPr>
          <p:cNvPr id="88068" name="Rectangle 4"/>
          <p:cNvSpPr>
            <a:spLocks noChangeArrowheads="1"/>
          </p:cNvSpPr>
          <p:nvPr/>
        </p:nvSpPr>
        <p:spPr bwMode="auto">
          <a:xfrm>
            <a:off x="179388" y="1557338"/>
            <a:ext cx="8642350" cy="144462"/>
          </a:xfrm>
          <a:prstGeom prst="rect">
            <a:avLst/>
          </a:prstGeom>
          <a:solidFill>
            <a:srgbClr val="87E3E1"/>
          </a:solidFill>
          <a:ln w="9525">
            <a:solidFill>
              <a:schemeClr val="tx1"/>
            </a:solidFill>
            <a:miter lim="800000"/>
            <a:headEnd/>
            <a:tailEnd/>
          </a:ln>
          <a:effectLst/>
        </p:spPr>
        <p:txBody>
          <a:bodyPr wrap="none" anchor="ctr"/>
          <a:lstStyle/>
          <a:p>
            <a:endParaRPr lang="es-AR"/>
          </a:p>
        </p:txBody>
      </p:sp>
      <p:sp>
        <p:nvSpPr>
          <p:cNvPr id="88069" name="Line 5"/>
          <p:cNvSpPr>
            <a:spLocks noChangeShapeType="1"/>
          </p:cNvSpPr>
          <p:nvPr/>
        </p:nvSpPr>
        <p:spPr bwMode="auto">
          <a:xfrm flipH="1">
            <a:off x="4643438" y="5229225"/>
            <a:ext cx="647700" cy="0"/>
          </a:xfrm>
          <a:prstGeom prst="line">
            <a:avLst/>
          </a:prstGeom>
          <a:noFill/>
          <a:ln w="44450">
            <a:solidFill>
              <a:srgbClr val="FF0000"/>
            </a:solidFill>
            <a:round/>
            <a:headEnd/>
            <a:tailEnd type="triangle" w="med" len="med"/>
          </a:ln>
          <a:effectLst/>
        </p:spPr>
        <p:txBody>
          <a:bodyPr/>
          <a:lstStyle/>
          <a:p>
            <a:endParaRPr lang="es-AR"/>
          </a:p>
        </p:txBody>
      </p:sp>
      <p:sp>
        <p:nvSpPr>
          <p:cNvPr id="88070" name="Line 6"/>
          <p:cNvSpPr>
            <a:spLocks noChangeShapeType="1"/>
          </p:cNvSpPr>
          <p:nvPr/>
        </p:nvSpPr>
        <p:spPr bwMode="auto">
          <a:xfrm flipH="1">
            <a:off x="4859338" y="5445125"/>
            <a:ext cx="647700" cy="0"/>
          </a:xfrm>
          <a:prstGeom prst="line">
            <a:avLst/>
          </a:prstGeom>
          <a:noFill/>
          <a:ln w="44450">
            <a:solidFill>
              <a:srgbClr val="FF0000"/>
            </a:solidFill>
            <a:round/>
            <a:headEnd/>
            <a:tailEnd type="triangle" w="med" len="med"/>
          </a:ln>
          <a:effectLst/>
        </p:spPr>
        <p:txBody>
          <a:bodyPr/>
          <a:lstStyle/>
          <a:p>
            <a:endParaRPr lang="es-AR"/>
          </a:p>
        </p:txBody>
      </p:sp>
      <p:sp>
        <p:nvSpPr>
          <p:cNvPr id="88071" name="Rectangle 7"/>
          <p:cNvSpPr>
            <a:spLocks noChangeArrowheads="1"/>
          </p:cNvSpPr>
          <p:nvPr/>
        </p:nvSpPr>
        <p:spPr bwMode="auto">
          <a:xfrm>
            <a:off x="755650" y="3716338"/>
            <a:ext cx="792163" cy="71437"/>
          </a:xfrm>
          <a:prstGeom prst="rect">
            <a:avLst/>
          </a:prstGeom>
          <a:solidFill>
            <a:schemeClr val="bg1"/>
          </a:solidFill>
          <a:ln w="9525">
            <a:solidFill>
              <a:schemeClr val="tx1"/>
            </a:solidFill>
            <a:miter lim="800000"/>
            <a:headEnd/>
            <a:tailEnd/>
          </a:ln>
          <a:effectLst/>
        </p:spPr>
        <p:txBody>
          <a:bodyPr wrap="none" anchor="ctr"/>
          <a:lstStyle/>
          <a:p>
            <a:endParaRPr lang="es-AR"/>
          </a:p>
        </p:txBody>
      </p:sp>
      <p:sp>
        <p:nvSpPr>
          <p:cNvPr id="88072" name="Rectangle 8"/>
          <p:cNvSpPr>
            <a:spLocks noChangeArrowheads="1"/>
          </p:cNvSpPr>
          <p:nvPr/>
        </p:nvSpPr>
        <p:spPr bwMode="auto">
          <a:xfrm>
            <a:off x="2051050" y="3716338"/>
            <a:ext cx="792163" cy="71437"/>
          </a:xfrm>
          <a:prstGeom prst="rect">
            <a:avLst/>
          </a:prstGeom>
          <a:solidFill>
            <a:schemeClr val="bg1"/>
          </a:solidFill>
          <a:ln w="9525">
            <a:solidFill>
              <a:schemeClr val="tx1"/>
            </a:solidFill>
            <a:miter lim="800000"/>
            <a:headEnd/>
            <a:tailEnd/>
          </a:ln>
          <a:effectLst/>
        </p:spPr>
        <p:txBody>
          <a:bodyPr wrap="none" anchor="ctr"/>
          <a:lstStyle/>
          <a:p>
            <a:endParaRPr lang="es-AR"/>
          </a:p>
        </p:txBody>
      </p:sp>
      <p:sp>
        <p:nvSpPr>
          <p:cNvPr id="88073" name="Rectangle 9"/>
          <p:cNvSpPr>
            <a:spLocks noChangeArrowheads="1"/>
          </p:cNvSpPr>
          <p:nvPr/>
        </p:nvSpPr>
        <p:spPr bwMode="auto">
          <a:xfrm>
            <a:off x="3419475" y="3716338"/>
            <a:ext cx="792163" cy="71437"/>
          </a:xfrm>
          <a:prstGeom prst="rect">
            <a:avLst/>
          </a:prstGeom>
          <a:solidFill>
            <a:schemeClr val="bg1"/>
          </a:solidFill>
          <a:ln w="9525">
            <a:solidFill>
              <a:schemeClr val="tx1"/>
            </a:solidFill>
            <a:miter lim="800000"/>
            <a:headEnd/>
            <a:tailEnd/>
          </a:ln>
          <a:effectLst/>
        </p:spPr>
        <p:txBody>
          <a:bodyPr wrap="none" anchor="ctr"/>
          <a:lstStyle/>
          <a:p>
            <a:endParaRPr lang="es-AR"/>
          </a:p>
        </p:txBody>
      </p:sp>
      <p:sp>
        <p:nvSpPr>
          <p:cNvPr id="88074" name="Rectangle 10"/>
          <p:cNvSpPr>
            <a:spLocks noChangeArrowheads="1"/>
          </p:cNvSpPr>
          <p:nvPr/>
        </p:nvSpPr>
        <p:spPr bwMode="auto">
          <a:xfrm>
            <a:off x="1692275" y="3860800"/>
            <a:ext cx="576263" cy="73025"/>
          </a:xfrm>
          <a:prstGeom prst="rect">
            <a:avLst/>
          </a:prstGeom>
          <a:solidFill>
            <a:schemeClr val="bg1"/>
          </a:solidFill>
          <a:ln w="9525">
            <a:solidFill>
              <a:schemeClr val="tx1"/>
            </a:solidFill>
            <a:miter lim="800000"/>
            <a:headEnd/>
            <a:tailEnd/>
          </a:ln>
          <a:effectLst/>
        </p:spPr>
        <p:txBody>
          <a:bodyPr wrap="none" anchor="ctr"/>
          <a:lstStyle/>
          <a:p>
            <a:endParaRPr lang="es-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7" name="Rectangle 5"/>
          <p:cNvSpPr>
            <a:spLocks noGrp="1" noRot="1" noChangeArrowheads="1"/>
          </p:cNvSpPr>
          <p:nvPr>
            <p:ph type="title"/>
          </p:nvPr>
        </p:nvSpPr>
        <p:spPr>
          <a:xfrm>
            <a:off x="457200" y="122238"/>
            <a:ext cx="8686800" cy="1722437"/>
          </a:xfrm>
        </p:spPr>
        <p:txBody>
          <a:bodyPr/>
          <a:lstStyle/>
          <a:p>
            <a:r>
              <a:rPr lang="es-ES_tradnl" sz="2600" b="1">
                <a:latin typeface="Times New Roman" pitchFamily="18" charset="0"/>
              </a:rPr>
              <a:t>6to. Paso) Una vez aceptado </a:t>
            </a:r>
            <a:r>
              <a:rPr lang="es-AR" sz="2600" b="1">
                <a:latin typeface="Times New Roman" pitchFamily="18" charset="0"/>
              </a:rPr>
              <a:t>el sistema generará una constancia de presentación y la credencial para el pago</a:t>
            </a:r>
            <a:br>
              <a:rPr lang="es-AR" sz="2600" b="1">
                <a:latin typeface="Times New Roman" pitchFamily="18" charset="0"/>
              </a:rPr>
            </a:br>
            <a:endParaRPr lang="es-ES_tradnl" sz="2600" b="1">
              <a:latin typeface="Times New Roman" pitchFamily="18" charset="0"/>
            </a:endParaRPr>
          </a:p>
        </p:txBody>
      </p:sp>
      <p:pic>
        <p:nvPicPr>
          <p:cNvPr id="64516" name="Picture 4" descr="http://eol1.errepar.com/errepar/lpext.dll?f=id&amp;id=1.1.11%5CLaboral%3Ao%3A22a1&amp;cid=1.1.11%5CLaboral&amp;t=V2Documento.html&amp;2.0&amp;p="/>
          <p:cNvPicPr>
            <a:picLocks noGrp="1" noChangeAspect="1" noChangeArrowheads="1"/>
          </p:cNvPicPr>
          <p:nvPr>
            <p:ph idx="1"/>
          </p:nvPr>
        </p:nvPicPr>
        <p:blipFill>
          <a:blip r:embed="rId2" r:link="rId3" cstate="print"/>
          <a:srcRect/>
          <a:stretch>
            <a:fillRect/>
          </a:stretch>
        </p:blipFill>
        <p:spPr>
          <a:xfrm>
            <a:off x="2205038" y="1628775"/>
            <a:ext cx="5391150" cy="5033963"/>
          </a:xfrm>
          <a:noFill/>
          <a:ln/>
        </p:spPr>
      </p:pic>
      <p:sp>
        <p:nvSpPr>
          <p:cNvPr id="64519" name="Line 7"/>
          <p:cNvSpPr>
            <a:spLocks noChangeShapeType="1"/>
          </p:cNvSpPr>
          <p:nvPr/>
        </p:nvSpPr>
        <p:spPr bwMode="auto">
          <a:xfrm>
            <a:off x="3851275" y="2420938"/>
            <a:ext cx="576263" cy="0"/>
          </a:xfrm>
          <a:prstGeom prst="line">
            <a:avLst/>
          </a:prstGeom>
          <a:noFill/>
          <a:ln w="63500">
            <a:solidFill>
              <a:schemeClr val="bg1"/>
            </a:solidFill>
            <a:round/>
            <a:headEnd/>
            <a:tailEnd/>
          </a:ln>
          <a:effectLst/>
        </p:spPr>
        <p:txBody>
          <a:bodyPr/>
          <a:lstStyle/>
          <a:p>
            <a:endParaRPr lang="es-AR"/>
          </a:p>
        </p:txBody>
      </p:sp>
      <p:sp>
        <p:nvSpPr>
          <p:cNvPr id="64520" name="Line 8"/>
          <p:cNvSpPr>
            <a:spLocks noChangeShapeType="1"/>
          </p:cNvSpPr>
          <p:nvPr/>
        </p:nvSpPr>
        <p:spPr bwMode="auto">
          <a:xfrm>
            <a:off x="3851275" y="2492375"/>
            <a:ext cx="576263" cy="0"/>
          </a:xfrm>
          <a:prstGeom prst="line">
            <a:avLst/>
          </a:prstGeom>
          <a:noFill/>
          <a:ln w="63500">
            <a:solidFill>
              <a:schemeClr val="bg1"/>
            </a:solidFill>
            <a:round/>
            <a:headEnd/>
            <a:tailEnd/>
          </a:ln>
          <a:effectLst/>
        </p:spPr>
        <p:txBody>
          <a:bodyPr/>
          <a:lstStyle/>
          <a:p>
            <a:endParaRPr lang="es-AR"/>
          </a:p>
        </p:txBody>
      </p:sp>
      <p:sp>
        <p:nvSpPr>
          <p:cNvPr id="64521" name="Line 9"/>
          <p:cNvSpPr>
            <a:spLocks noChangeShapeType="1"/>
          </p:cNvSpPr>
          <p:nvPr/>
        </p:nvSpPr>
        <p:spPr bwMode="auto">
          <a:xfrm>
            <a:off x="3851275" y="2565400"/>
            <a:ext cx="576263" cy="0"/>
          </a:xfrm>
          <a:prstGeom prst="line">
            <a:avLst/>
          </a:prstGeom>
          <a:noFill/>
          <a:ln w="63500">
            <a:solidFill>
              <a:schemeClr val="bg1"/>
            </a:solidFill>
            <a:round/>
            <a:headEnd/>
            <a:tailEnd/>
          </a:ln>
          <a:effectLst/>
        </p:spPr>
        <p:txBody>
          <a:bodyPr/>
          <a:lstStyle/>
          <a:p>
            <a:endParaRPr lang="es-AR"/>
          </a:p>
        </p:txBody>
      </p:sp>
      <p:sp>
        <p:nvSpPr>
          <p:cNvPr id="64522" name="Line 10"/>
          <p:cNvSpPr>
            <a:spLocks noChangeShapeType="1"/>
          </p:cNvSpPr>
          <p:nvPr/>
        </p:nvSpPr>
        <p:spPr bwMode="auto">
          <a:xfrm>
            <a:off x="3851275" y="2636838"/>
            <a:ext cx="576263" cy="0"/>
          </a:xfrm>
          <a:prstGeom prst="line">
            <a:avLst/>
          </a:prstGeom>
          <a:noFill/>
          <a:ln w="63500">
            <a:solidFill>
              <a:schemeClr val="bg1"/>
            </a:solidFill>
            <a:round/>
            <a:headEnd/>
            <a:tailEnd/>
          </a:ln>
          <a:effectLst/>
        </p:spPr>
        <p:txBody>
          <a:bodyPr/>
          <a:lstStyle/>
          <a:p>
            <a:endParaRPr lang="es-AR"/>
          </a:p>
        </p:txBody>
      </p:sp>
      <p:sp>
        <p:nvSpPr>
          <p:cNvPr id="64523" name="Line 11"/>
          <p:cNvSpPr>
            <a:spLocks noChangeShapeType="1"/>
          </p:cNvSpPr>
          <p:nvPr/>
        </p:nvSpPr>
        <p:spPr bwMode="auto">
          <a:xfrm>
            <a:off x="3851275" y="3357563"/>
            <a:ext cx="576263" cy="0"/>
          </a:xfrm>
          <a:prstGeom prst="line">
            <a:avLst/>
          </a:prstGeom>
          <a:noFill/>
          <a:ln w="63500">
            <a:solidFill>
              <a:schemeClr val="bg1"/>
            </a:solidFill>
            <a:round/>
            <a:headEnd/>
            <a:tailEnd/>
          </a:ln>
          <a:effectLst/>
        </p:spPr>
        <p:txBody>
          <a:bodyPr/>
          <a:lstStyle/>
          <a:p>
            <a:endParaRPr lang="es-AR"/>
          </a:p>
        </p:txBody>
      </p:sp>
      <p:sp>
        <p:nvSpPr>
          <p:cNvPr id="64524" name="Line 12"/>
          <p:cNvSpPr>
            <a:spLocks noChangeShapeType="1"/>
          </p:cNvSpPr>
          <p:nvPr/>
        </p:nvSpPr>
        <p:spPr bwMode="auto">
          <a:xfrm>
            <a:off x="3924300" y="2708275"/>
            <a:ext cx="576263" cy="0"/>
          </a:xfrm>
          <a:prstGeom prst="line">
            <a:avLst/>
          </a:prstGeom>
          <a:noFill/>
          <a:ln w="63500">
            <a:solidFill>
              <a:schemeClr val="bg1"/>
            </a:solidFill>
            <a:round/>
            <a:headEnd/>
            <a:tailEnd/>
          </a:ln>
          <a:effectLst/>
        </p:spPr>
        <p:txBody>
          <a:bodyPr/>
          <a:lstStyle/>
          <a:p>
            <a:endParaRPr lang="es-AR"/>
          </a:p>
        </p:txBody>
      </p:sp>
      <p:sp>
        <p:nvSpPr>
          <p:cNvPr id="64525" name="Line 13"/>
          <p:cNvSpPr>
            <a:spLocks noChangeShapeType="1"/>
          </p:cNvSpPr>
          <p:nvPr/>
        </p:nvSpPr>
        <p:spPr bwMode="auto">
          <a:xfrm>
            <a:off x="4284663" y="4868863"/>
            <a:ext cx="576262" cy="0"/>
          </a:xfrm>
          <a:prstGeom prst="line">
            <a:avLst/>
          </a:prstGeom>
          <a:noFill/>
          <a:ln w="63500">
            <a:solidFill>
              <a:schemeClr val="bg1"/>
            </a:solidFill>
            <a:round/>
            <a:headEnd/>
            <a:tailEnd/>
          </a:ln>
          <a:effectLst/>
        </p:spPr>
        <p:txBody>
          <a:bodyPr/>
          <a:lstStyle/>
          <a:p>
            <a:endParaRPr lang="es-AR"/>
          </a:p>
        </p:txBody>
      </p:sp>
      <p:sp>
        <p:nvSpPr>
          <p:cNvPr id="64526" name="Line 14"/>
          <p:cNvSpPr>
            <a:spLocks noChangeShapeType="1"/>
          </p:cNvSpPr>
          <p:nvPr/>
        </p:nvSpPr>
        <p:spPr bwMode="auto">
          <a:xfrm>
            <a:off x="4356100" y="5013325"/>
            <a:ext cx="576263" cy="0"/>
          </a:xfrm>
          <a:prstGeom prst="line">
            <a:avLst/>
          </a:prstGeom>
          <a:noFill/>
          <a:ln w="63500">
            <a:solidFill>
              <a:schemeClr val="bg1"/>
            </a:solidFill>
            <a:round/>
            <a:headEnd/>
            <a:tailEnd/>
          </a:ln>
          <a:effectLst/>
        </p:spPr>
        <p:txBody>
          <a:bodyPr/>
          <a:lstStyle/>
          <a:p>
            <a:endParaRPr lang="es-AR"/>
          </a:p>
        </p:txBody>
      </p:sp>
      <p:sp>
        <p:nvSpPr>
          <p:cNvPr id="64527" name="Line 15"/>
          <p:cNvSpPr>
            <a:spLocks noChangeShapeType="1"/>
          </p:cNvSpPr>
          <p:nvPr/>
        </p:nvSpPr>
        <p:spPr bwMode="auto">
          <a:xfrm>
            <a:off x="4356100" y="5157788"/>
            <a:ext cx="576263" cy="0"/>
          </a:xfrm>
          <a:prstGeom prst="line">
            <a:avLst/>
          </a:prstGeom>
          <a:noFill/>
          <a:ln w="63500">
            <a:solidFill>
              <a:schemeClr val="bg1"/>
            </a:solidFill>
            <a:round/>
            <a:headEnd/>
            <a:tailEnd/>
          </a:ln>
          <a:effectLst/>
        </p:spPr>
        <p:txBody>
          <a:bodyPr/>
          <a:lstStyle/>
          <a:p>
            <a:endParaRPr lang="es-AR"/>
          </a:p>
        </p:txBody>
      </p:sp>
      <p:sp>
        <p:nvSpPr>
          <p:cNvPr id="64528" name="Text Box 16"/>
          <p:cNvSpPr txBox="1">
            <a:spLocks noChangeArrowheads="1"/>
          </p:cNvSpPr>
          <p:nvPr/>
        </p:nvSpPr>
        <p:spPr bwMode="auto">
          <a:xfrm>
            <a:off x="6694488" y="6553200"/>
            <a:ext cx="2449512" cy="304800"/>
          </a:xfrm>
          <a:prstGeom prst="rect">
            <a:avLst/>
          </a:prstGeom>
          <a:noFill/>
          <a:ln w="9525">
            <a:noFill/>
            <a:miter lim="800000"/>
            <a:headEnd/>
            <a:tailEnd/>
          </a:ln>
          <a:effectLst/>
        </p:spPr>
        <p:txBody>
          <a:bodyPr>
            <a:spAutoFit/>
          </a:bodyPr>
          <a:lstStyle/>
          <a:p>
            <a:pPr>
              <a:spcBef>
                <a:spcPct val="50000"/>
              </a:spcBef>
            </a:pPr>
            <a:r>
              <a:rPr lang="es-ES_tradnl" sz="1400" b="1">
                <a:solidFill>
                  <a:srgbClr val="003DB8"/>
                </a:solidFill>
                <a:latin typeface="Georgia" pitchFamily="18" charset="0"/>
              </a:rPr>
              <a:t>Gabriel De Albaladejo</a:t>
            </a:r>
            <a:endParaRPr lang="es-AR" sz="1400" b="1">
              <a:solidFill>
                <a:srgbClr val="003DB8"/>
              </a:solidFill>
              <a:latin typeface="Georgia" pitchFamily="18"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rrowheads="1"/>
          </p:cNvSpPr>
          <p:nvPr>
            <p:ph type="title"/>
          </p:nvPr>
        </p:nvSpPr>
        <p:spPr/>
        <p:txBody>
          <a:bodyPr>
            <a:normAutofit fontScale="90000"/>
          </a:bodyPr>
          <a:lstStyle/>
          <a:p>
            <a:r>
              <a:rPr lang="es-ES" sz="3700" b="1">
                <a:latin typeface="Times New Roman" pitchFamily="18" charset="0"/>
              </a:rPr>
              <a:t>QUIÉNES NO TIENEN OBLIGACIÓN DE RECATEGORIZARSE?</a:t>
            </a:r>
            <a:endParaRPr lang="es-AR" sz="3700" b="1">
              <a:latin typeface="Times New Roman" pitchFamily="18" charset="0"/>
            </a:endParaRPr>
          </a:p>
        </p:txBody>
      </p:sp>
      <p:sp>
        <p:nvSpPr>
          <p:cNvPr id="119811" name="Rectangle 3"/>
          <p:cNvSpPr>
            <a:spLocks noGrp="1" noRot="1" noChangeArrowheads="1"/>
          </p:cNvSpPr>
          <p:nvPr>
            <p:ph type="body" idx="1"/>
          </p:nvPr>
        </p:nvSpPr>
        <p:spPr>
          <a:xfrm>
            <a:off x="323850" y="1773238"/>
            <a:ext cx="8362950" cy="4824412"/>
          </a:xfrm>
        </p:spPr>
        <p:txBody>
          <a:bodyPr>
            <a:normAutofit lnSpcReduction="10000"/>
          </a:bodyPr>
          <a:lstStyle/>
          <a:p>
            <a:pPr>
              <a:spcBef>
                <a:spcPct val="30000"/>
              </a:spcBef>
              <a:spcAft>
                <a:spcPct val="30000"/>
              </a:spcAft>
            </a:pPr>
            <a:r>
              <a:rPr lang="es-ES" sz="2600">
                <a:latin typeface="Times New Roman" pitchFamily="18" charset="0"/>
              </a:rPr>
              <a:t>Beneficiarios de prestaciones previsionales en el marco de la Ley 24241 que ingresen, reingresen o continúen en la actividad autónoma</a:t>
            </a:r>
          </a:p>
          <a:p>
            <a:pPr>
              <a:spcBef>
                <a:spcPct val="30000"/>
              </a:spcBef>
              <a:spcAft>
                <a:spcPct val="30000"/>
              </a:spcAft>
            </a:pPr>
            <a:r>
              <a:rPr lang="es-ES" sz="2600">
                <a:latin typeface="Times New Roman" pitchFamily="18" charset="0"/>
              </a:rPr>
              <a:t>Afiliados voluntarios (Tabla IV del Anexo II Dec 1866/06)</a:t>
            </a:r>
          </a:p>
          <a:p>
            <a:pPr>
              <a:spcBef>
                <a:spcPct val="30000"/>
              </a:spcBef>
              <a:spcAft>
                <a:spcPct val="30000"/>
              </a:spcAft>
            </a:pPr>
            <a:r>
              <a:rPr lang="es-ES" sz="2600">
                <a:latin typeface="Times New Roman" pitchFamily="18" charset="0"/>
              </a:rPr>
              <a:t>Jugadores de fútbol, miembros de los cuerpos médicos, técnicos y auxiliares que atiendan planteles del fútbol profesional, que intervienen en torneos organizados por la AFA en las divisiones de Primera A, Nacional B y Primera B, comprendidos en el régimen del Dec 1212/03</a:t>
            </a:r>
          </a:p>
          <a:p>
            <a:pPr>
              <a:spcBef>
                <a:spcPct val="30000"/>
              </a:spcBef>
              <a:spcAft>
                <a:spcPct val="30000"/>
              </a:spcAft>
            </a:pPr>
            <a:r>
              <a:rPr lang="es-ES" sz="2600">
                <a:latin typeface="Times New Roman" pitchFamily="18" charset="0"/>
              </a:rPr>
              <a:t>Amas de casa que optaron por el aporte reducido previsto en la Ley 24828</a:t>
            </a:r>
            <a:endParaRPr lang="es-AR" sz="2600">
              <a:latin typeface="Times New Roman" pitchFamily="18" charset="0"/>
            </a:endParaRPr>
          </a:p>
        </p:txBody>
      </p:sp>
      <p:sp>
        <p:nvSpPr>
          <p:cNvPr id="119812" name="Text Box 4"/>
          <p:cNvSpPr txBox="1">
            <a:spLocks noChangeArrowheads="1"/>
          </p:cNvSpPr>
          <p:nvPr/>
        </p:nvSpPr>
        <p:spPr bwMode="auto">
          <a:xfrm>
            <a:off x="6694488" y="6553200"/>
            <a:ext cx="2449512" cy="304800"/>
          </a:xfrm>
          <a:prstGeom prst="rect">
            <a:avLst/>
          </a:prstGeom>
          <a:noFill/>
          <a:ln w="9525">
            <a:noFill/>
            <a:miter lim="800000"/>
            <a:headEnd/>
            <a:tailEnd/>
          </a:ln>
          <a:effectLst/>
        </p:spPr>
        <p:txBody>
          <a:bodyPr>
            <a:spAutoFit/>
          </a:bodyPr>
          <a:lstStyle/>
          <a:p>
            <a:pPr>
              <a:spcBef>
                <a:spcPct val="50000"/>
              </a:spcBef>
            </a:pPr>
            <a:r>
              <a:rPr lang="es-ES_tradnl" sz="1400" b="1">
                <a:solidFill>
                  <a:srgbClr val="003DB8"/>
                </a:solidFill>
                <a:latin typeface="Georgia" pitchFamily="18" charset="0"/>
              </a:rPr>
              <a:t>Gabriel De Albaladejo</a:t>
            </a:r>
            <a:endParaRPr lang="es-AR" sz="1400" b="1">
              <a:solidFill>
                <a:srgbClr val="003DB8"/>
              </a:solidFill>
              <a:latin typeface="Georgia"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LICENCIAS</a:t>
            </a:r>
            <a:endParaRPr lang="es-AR" b="1" dirty="0"/>
          </a:p>
        </p:txBody>
      </p:sp>
      <p:sp>
        <p:nvSpPr>
          <p:cNvPr id="3" name="2 Marcador de contenido"/>
          <p:cNvSpPr>
            <a:spLocks noGrp="1"/>
          </p:cNvSpPr>
          <p:nvPr>
            <p:ph idx="1"/>
          </p:nvPr>
        </p:nvSpPr>
        <p:spPr/>
        <p:txBody>
          <a:bodyPr>
            <a:normAutofit/>
          </a:bodyPr>
          <a:lstStyle/>
          <a:p>
            <a:pPr>
              <a:buFont typeface="Wingdings" pitchFamily="2" charset="2"/>
              <a:buChar char="v"/>
            </a:pPr>
            <a:r>
              <a:rPr lang="es-AR" dirty="0" smtClean="0"/>
              <a:t> POR CASAMIENTO: 12 DÍAS CORRIDOS, PUDIENDOSE ADICIONAR A LAS VACACIONES,</a:t>
            </a:r>
          </a:p>
          <a:p>
            <a:pPr>
              <a:buFont typeface="Wingdings" pitchFamily="2" charset="2"/>
              <a:buChar char="v"/>
            </a:pPr>
            <a:r>
              <a:rPr lang="es-AR" dirty="0" smtClean="0"/>
              <a:t>1 DÍA DE PERMISO POR TRÁMITES PREMATRIMONIALES  </a:t>
            </a:r>
          </a:p>
          <a:p>
            <a:pPr>
              <a:buFont typeface="Wingdings" pitchFamily="2" charset="2"/>
              <a:buChar char="v"/>
            </a:pPr>
            <a:r>
              <a:rPr lang="es-AR" dirty="0" smtClean="0"/>
              <a:t>POR CASAMIENTO DE UN HIJO: 1 DÍA</a:t>
            </a:r>
          </a:p>
          <a:p>
            <a:pPr>
              <a:buFont typeface="Wingdings" pitchFamily="2" charset="2"/>
              <a:buChar char="v"/>
            </a:pPr>
            <a:r>
              <a:rPr lang="es-AR" dirty="0" smtClean="0"/>
              <a:t>POR FALLECIMIENTO DE PADRES, CONYUGE, HERMANOS O HIJOS, 4 DÍAS- LEJANÍA MÁS DE 500 KM, SE ADICIONAN 2 DÍAS </a:t>
            </a:r>
            <a:endParaRPr lang="es-AR"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rrowheads="1"/>
          </p:cNvSpPr>
          <p:nvPr>
            <p:ph type="title"/>
          </p:nvPr>
        </p:nvSpPr>
        <p:spPr>
          <a:xfrm>
            <a:off x="468313" y="404813"/>
            <a:ext cx="7543800" cy="1295400"/>
          </a:xfrm>
        </p:spPr>
        <p:txBody>
          <a:bodyPr/>
          <a:lstStyle/>
          <a:p>
            <a:r>
              <a:rPr lang="es-ES" sz="3700">
                <a:latin typeface="Times New Roman" pitchFamily="18" charset="0"/>
              </a:rPr>
              <a:t>CARÁCTER DE LA INFORMACIÓN SUMINISTRADA</a:t>
            </a:r>
            <a:endParaRPr lang="es-AR" sz="3700">
              <a:latin typeface="Times New Roman" pitchFamily="18" charset="0"/>
            </a:endParaRPr>
          </a:p>
        </p:txBody>
      </p:sp>
      <p:sp>
        <p:nvSpPr>
          <p:cNvPr id="121859" name="Rectangle 3"/>
          <p:cNvSpPr>
            <a:spLocks noGrp="1" noRot="1" noChangeArrowheads="1"/>
          </p:cNvSpPr>
          <p:nvPr>
            <p:ph type="body" idx="1"/>
          </p:nvPr>
        </p:nvSpPr>
        <p:spPr>
          <a:xfrm>
            <a:off x="301625" y="2595563"/>
            <a:ext cx="8540750" cy="3503612"/>
          </a:xfrm>
        </p:spPr>
        <p:txBody>
          <a:bodyPr/>
          <a:lstStyle/>
          <a:p>
            <a:r>
              <a:rPr lang="es-ES">
                <a:latin typeface="Times New Roman" pitchFamily="18" charset="0"/>
              </a:rPr>
              <a:t>Los datos informados a través de las transacciones informáticas previstas tendrán el carácter de declaración jurada</a:t>
            </a:r>
            <a:r>
              <a:rPr lang="es-AR">
                <a:latin typeface="Times New Roman" pitchFamily="18" charset="0"/>
              </a:rPr>
              <a:t> </a:t>
            </a:r>
          </a:p>
        </p:txBody>
      </p:sp>
      <p:sp>
        <p:nvSpPr>
          <p:cNvPr id="121860" name="Text Box 4"/>
          <p:cNvSpPr txBox="1">
            <a:spLocks noChangeArrowheads="1"/>
          </p:cNvSpPr>
          <p:nvPr/>
        </p:nvSpPr>
        <p:spPr bwMode="auto">
          <a:xfrm>
            <a:off x="6694488" y="6553200"/>
            <a:ext cx="2449512" cy="304800"/>
          </a:xfrm>
          <a:prstGeom prst="rect">
            <a:avLst/>
          </a:prstGeom>
          <a:noFill/>
          <a:ln w="9525">
            <a:noFill/>
            <a:miter lim="800000"/>
            <a:headEnd/>
            <a:tailEnd/>
          </a:ln>
          <a:effectLst/>
        </p:spPr>
        <p:txBody>
          <a:bodyPr>
            <a:spAutoFit/>
          </a:bodyPr>
          <a:lstStyle/>
          <a:p>
            <a:pPr>
              <a:spcBef>
                <a:spcPct val="50000"/>
              </a:spcBef>
            </a:pPr>
            <a:r>
              <a:rPr lang="es-ES_tradnl" sz="1400" b="1">
                <a:solidFill>
                  <a:srgbClr val="003DB8"/>
                </a:solidFill>
                <a:latin typeface="Georgia" pitchFamily="18" charset="0"/>
              </a:rPr>
              <a:t>Gabriel De Albaladejo</a:t>
            </a:r>
            <a:endParaRPr lang="es-AR" sz="1400" b="1">
              <a:solidFill>
                <a:srgbClr val="003DB8"/>
              </a:solidFill>
              <a:latin typeface="Georgia" pitchFamily="18"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rrowheads="1"/>
          </p:cNvSpPr>
          <p:nvPr>
            <p:ph type="title"/>
          </p:nvPr>
        </p:nvSpPr>
        <p:spPr>
          <a:xfrm>
            <a:off x="395288" y="476250"/>
            <a:ext cx="8497887" cy="1651000"/>
          </a:xfrm>
        </p:spPr>
        <p:txBody>
          <a:bodyPr>
            <a:normAutofit fontScale="90000"/>
          </a:bodyPr>
          <a:lstStyle/>
          <a:p>
            <a:r>
              <a:rPr lang="es-ES" sz="3700" b="1">
                <a:latin typeface="Times New Roman" pitchFamily="18" charset="0"/>
              </a:rPr>
              <a:t>DETERMINACION A LOS EFECTOS DE LA SOLICITUD DE IMPUTACION</a:t>
            </a:r>
            <a:br>
              <a:rPr lang="es-ES" sz="3700" b="1">
                <a:latin typeface="Times New Roman" pitchFamily="18" charset="0"/>
              </a:rPr>
            </a:br>
            <a:r>
              <a:rPr lang="es-ES" sz="3700" b="1">
                <a:latin typeface="Times New Roman" pitchFamily="18" charset="0"/>
              </a:rPr>
              <a:t>DEL CREDITO</a:t>
            </a:r>
            <a:r>
              <a:rPr lang="es-AR" sz="4000"/>
              <a:t> </a:t>
            </a:r>
          </a:p>
        </p:txBody>
      </p:sp>
      <p:sp>
        <p:nvSpPr>
          <p:cNvPr id="126979" name="Rectangle 3"/>
          <p:cNvSpPr>
            <a:spLocks noGrp="1" noRot="1" noChangeArrowheads="1"/>
          </p:cNvSpPr>
          <p:nvPr>
            <p:ph type="body" idx="1"/>
          </p:nvPr>
        </p:nvSpPr>
        <p:spPr>
          <a:xfrm>
            <a:off x="301625" y="2668588"/>
            <a:ext cx="8540750" cy="3430587"/>
          </a:xfrm>
        </p:spPr>
        <p:txBody>
          <a:bodyPr/>
          <a:lstStyle/>
          <a:p>
            <a:r>
              <a:rPr lang="es-ES" dirty="0">
                <a:latin typeface="Times New Roman" pitchFamily="18" charset="0"/>
              </a:rPr>
              <a:t>A estos fines el ingreso bruto obtenido en caso de no corresponder a la totalidad del año calendario por haberse iniciado actividades durante el mismo deberá proporcionarse a un año completo a los efectos de su comparación con el límite de </a:t>
            </a:r>
            <a:r>
              <a:rPr lang="es-ES" dirty="0" smtClean="0">
                <a:latin typeface="Times New Roman" pitchFamily="18" charset="0"/>
              </a:rPr>
              <a:t>$ 7.041,33</a:t>
            </a:r>
            <a:endParaRPr lang="es-AR" dirty="0"/>
          </a:p>
        </p:txBody>
      </p:sp>
      <p:sp>
        <p:nvSpPr>
          <p:cNvPr id="126980" name="Text Box 4"/>
          <p:cNvSpPr txBox="1">
            <a:spLocks noChangeArrowheads="1"/>
          </p:cNvSpPr>
          <p:nvPr/>
        </p:nvSpPr>
        <p:spPr bwMode="auto">
          <a:xfrm>
            <a:off x="6694488" y="6553200"/>
            <a:ext cx="2449512" cy="304800"/>
          </a:xfrm>
          <a:prstGeom prst="rect">
            <a:avLst/>
          </a:prstGeom>
          <a:noFill/>
          <a:ln w="9525">
            <a:noFill/>
            <a:miter lim="800000"/>
            <a:headEnd/>
            <a:tailEnd/>
          </a:ln>
          <a:effectLst/>
        </p:spPr>
        <p:txBody>
          <a:bodyPr>
            <a:spAutoFit/>
          </a:bodyPr>
          <a:lstStyle/>
          <a:p>
            <a:pPr>
              <a:spcBef>
                <a:spcPct val="50000"/>
              </a:spcBef>
            </a:pPr>
            <a:r>
              <a:rPr lang="es-ES_tradnl" sz="1400" b="1">
                <a:solidFill>
                  <a:srgbClr val="003DB8"/>
                </a:solidFill>
                <a:latin typeface="Georgia" pitchFamily="18" charset="0"/>
              </a:rPr>
              <a:t>Gabriel De Albaladejo</a:t>
            </a:r>
            <a:endParaRPr lang="es-AR" sz="1400" b="1">
              <a:solidFill>
                <a:srgbClr val="003DB8"/>
              </a:solidFill>
              <a:latin typeface="Georgia" pitchFamily="18"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AR" b="1" dirty="0" smtClean="0"/>
              <a:t>ASIGNACION POR </a:t>
            </a:r>
            <a:br>
              <a:rPr lang="es-AR" b="1" dirty="0" smtClean="0"/>
            </a:br>
            <a:r>
              <a:rPr lang="es-AR" b="1" dirty="0" smtClean="0"/>
              <a:t>ESCOLARIDAD </a:t>
            </a:r>
            <a:endParaRPr lang="es-AR" b="1"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MODIFICACION 2012</a:t>
            </a:r>
            <a:endParaRPr lang="es-AR" b="1" dirty="0"/>
          </a:p>
        </p:txBody>
      </p:sp>
      <p:sp>
        <p:nvSpPr>
          <p:cNvPr id="3" name="2 Marcador de contenido"/>
          <p:cNvSpPr>
            <a:spLocks noGrp="1"/>
          </p:cNvSpPr>
          <p:nvPr>
            <p:ph idx="1"/>
          </p:nvPr>
        </p:nvSpPr>
        <p:spPr/>
        <p:txBody>
          <a:bodyPr>
            <a:normAutofit lnSpcReduction="10000"/>
          </a:bodyPr>
          <a:lstStyle/>
          <a:p>
            <a:pPr marL="342900" lvl="1" indent="-342900">
              <a:buNone/>
            </a:pPr>
            <a:r>
              <a:rPr lang="es-AR" dirty="0" smtClean="0"/>
              <a:t>    A partir del año 2012, se deberá presentar ante una Unidad de Atención de ANSES (UDAI), entre la fecha de inicio del ciclo lectivo hasta el 31 de octubre de cada año o si los hijos concurren a Escolaridad de Verano hasta el 31 de diciembre de cada año: </a:t>
            </a:r>
            <a:br>
              <a:rPr lang="es-AR" dirty="0" smtClean="0"/>
            </a:br>
            <a:r>
              <a:rPr lang="es-AR" dirty="0" smtClean="0"/>
              <a:t/>
            </a:r>
            <a:br>
              <a:rPr lang="es-AR" dirty="0" smtClean="0"/>
            </a:br>
            <a:r>
              <a:rPr lang="es-AR" dirty="0" smtClean="0"/>
              <a:t>Original del Formulario PS.2.68 Acreditación de Escolaridad/Escolaridad Especial debidamente cumplimentado.</a:t>
            </a:r>
          </a:p>
          <a:p>
            <a:pPr marL="342900" lvl="1" indent="-342900">
              <a:buNone/>
            </a:pPr>
            <a:r>
              <a:rPr lang="es-AR" dirty="0" smtClean="0"/>
              <a:t>    Este formulario puede completarlo de manera online e imprimirlo </a:t>
            </a:r>
            <a:r>
              <a:rPr lang="es-AR" dirty="0" smtClean="0">
                <a:hlinkClick r:id="rId2"/>
              </a:rPr>
              <a:t>desde aquí</a:t>
            </a:r>
            <a:r>
              <a:rPr lang="es-AR" dirty="0" smtClean="0"/>
              <a:t>.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fontScale="62500" lnSpcReduction="20000"/>
          </a:bodyPr>
          <a:lstStyle/>
          <a:p>
            <a:pPr>
              <a:buNone/>
            </a:pPr>
            <a:endParaRPr lang="es-AR" dirty="0" smtClean="0"/>
          </a:p>
          <a:p>
            <a:pPr>
              <a:buNone/>
            </a:pPr>
            <a:r>
              <a:rPr lang="es-AR" sz="5400" b="1" dirty="0" smtClean="0"/>
              <a:t>                            Certificado Escolar - Solicitud  </a:t>
            </a:r>
            <a:endParaRPr lang="es-AR" dirty="0" smtClean="0"/>
          </a:p>
          <a:p>
            <a:pPr>
              <a:buNone/>
            </a:pPr>
            <a:r>
              <a:rPr lang="es-AR" sz="2800" b="1" dirty="0" smtClean="0"/>
              <a:t>        </a:t>
            </a:r>
          </a:p>
          <a:p>
            <a:pPr>
              <a:buNone/>
            </a:pPr>
            <a:endParaRPr lang="es-AR" sz="2800" b="1" dirty="0" smtClean="0"/>
          </a:p>
          <a:p>
            <a:pPr>
              <a:buNone/>
            </a:pPr>
            <a:r>
              <a:rPr lang="es-AR" sz="2800" b="1" dirty="0" smtClean="0"/>
              <a:t>  </a:t>
            </a:r>
            <a:r>
              <a:rPr lang="es-AR" sz="4400" dirty="0" smtClean="0"/>
              <a:t>Datos del Alumno / Paciente</a:t>
            </a:r>
          </a:p>
          <a:p>
            <a:endParaRPr lang="es-AR" sz="4400" dirty="0" smtClean="0"/>
          </a:p>
          <a:p>
            <a:pPr>
              <a:buNone/>
            </a:pPr>
            <a:r>
              <a:rPr lang="es-AR" sz="4400" dirty="0" smtClean="0"/>
              <a:t>   Datos de Escolaridad  2012</a:t>
            </a:r>
          </a:p>
          <a:p>
            <a:pPr>
              <a:buNone/>
            </a:pPr>
            <a:endParaRPr lang="es-AR" sz="4400" dirty="0" smtClean="0"/>
          </a:p>
          <a:p>
            <a:pPr>
              <a:buNone/>
            </a:pPr>
            <a:r>
              <a:rPr lang="es-AR" sz="4400" dirty="0" smtClean="0"/>
              <a:t>        CUIL: </a:t>
            </a:r>
          </a:p>
          <a:p>
            <a:pPr>
              <a:buNone/>
            </a:pPr>
            <a:r>
              <a:rPr lang="es-AR" sz="4400" dirty="0" smtClean="0"/>
              <a:t>        Tipo Certificado: </a:t>
            </a:r>
          </a:p>
          <a:p>
            <a:pPr>
              <a:buNone/>
            </a:pPr>
            <a:endParaRPr lang="es-AR" sz="4400" dirty="0" smtClean="0"/>
          </a:p>
          <a:p>
            <a:pPr>
              <a:buNone/>
            </a:pPr>
            <a:r>
              <a:rPr lang="es-AR" sz="4400" dirty="0" smtClean="0"/>
              <a:t>        Ciclo Lectivo: Provincia del Establecimiento o del Instituto al que asiste:</a:t>
            </a:r>
          </a:p>
          <a:p>
            <a:endParaRPr lang="es-AR" sz="4400" dirty="0" smtClean="0"/>
          </a:p>
          <a:p>
            <a:endParaRPr lang="es-AR" sz="4400" dirty="0" smtClean="0"/>
          </a:p>
          <a:p>
            <a:endParaRPr lang="es-AR" sz="4400" dirty="0" smtClean="0"/>
          </a:p>
          <a:p>
            <a:endParaRPr lang="es-AR"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8229600" cy="5433467"/>
          </a:xfrm>
        </p:spPr>
        <p:txBody>
          <a:bodyPr/>
          <a:lstStyle/>
          <a:p>
            <a:pPr>
              <a:buNone/>
            </a:pPr>
            <a:r>
              <a:rPr lang="es-AR" b="1" dirty="0" smtClean="0"/>
              <a:t>   ACLARACIONES</a:t>
            </a:r>
          </a:p>
          <a:p>
            <a:pPr>
              <a:buNone/>
            </a:pPr>
            <a:r>
              <a:rPr lang="es-AR" b="1" dirty="0" smtClean="0"/>
              <a:t>    </a:t>
            </a:r>
          </a:p>
          <a:p>
            <a:pPr>
              <a:buNone/>
            </a:pPr>
            <a:r>
              <a:rPr lang="es-AR" b="1" dirty="0" smtClean="0"/>
              <a:t>    NIVEL INICIAL:</a:t>
            </a:r>
            <a:r>
              <a:rPr lang="es-AR" dirty="0" smtClean="0"/>
              <a:t> comprende a los niños entre los 45 días de vida hasta las Salas de 5 años inclusive, abarcando Jardines Maternales, Jardines de Infantes, Salas </a:t>
            </a:r>
            <a:r>
              <a:rPr lang="es-AR" dirty="0" err="1" smtClean="0"/>
              <a:t>Multiedades</a:t>
            </a:r>
            <a:r>
              <a:rPr lang="es-AR" dirty="0" smtClean="0"/>
              <a:t> o Salas Rurales, Preescolar, incluyendo las distintas secciones y ciclos que respondan.</a:t>
            </a:r>
          </a:p>
          <a:p>
            <a:endParaRPr lang="es-AR"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normAutofit/>
          </a:bodyPr>
          <a:lstStyle/>
          <a:p>
            <a:r>
              <a:rPr lang="es-AR" sz="6000" b="1" dirty="0" smtClean="0"/>
              <a:t>FALLOS </a:t>
            </a:r>
            <a:endParaRPr lang="es-AR" sz="6000" b="1"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3568" y="1556792"/>
            <a:ext cx="7772400" cy="3096344"/>
          </a:xfrm>
        </p:spPr>
        <p:txBody>
          <a:bodyPr>
            <a:normAutofit fontScale="90000"/>
          </a:bodyPr>
          <a:lstStyle/>
          <a:p>
            <a:r>
              <a:rPr lang="es-AR" dirty="0" smtClean="0"/>
              <a:t>R. R. G. A. y otro c/ MC </a:t>
            </a:r>
            <a:r>
              <a:rPr lang="es-AR" dirty="0" err="1" smtClean="0"/>
              <a:t>Care</a:t>
            </a:r>
            <a:r>
              <a:rPr lang="es-AR" dirty="0" smtClean="0"/>
              <a:t> </a:t>
            </a:r>
            <a:r>
              <a:rPr lang="es-AR" dirty="0" err="1" smtClean="0"/>
              <a:t>Company</a:t>
            </a:r>
            <a:r>
              <a:rPr lang="es-AR" dirty="0" smtClean="0"/>
              <a:t> S.R.L. s/ diligencia preliminar" – CNTRAB – VII – 23/04/2012</a:t>
            </a:r>
            <a:r>
              <a:rPr lang="es-AR" sz="6000" dirty="0" smtClean="0"/>
              <a:t/>
            </a:r>
            <a:br>
              <a:rPr lang="es-AR" sz="6000" dirty="0" smtClean="0"/>
            </a:br>
            <a:endParaRPr lang="es-AR" sz="6000" b="1"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lstStyle/>
          <a:p>
            <a:pPr>
              <a:buNone/>
            </a:pPr>
            <a:r>
              <a:rPr lang="es-AR" dirty="0" smtClean="0"/>
              <a:t>   </a:t>
            </a:r>
            <a:r>
              <a:rPr lang="es-AR" sz="3600" dirty="0" smtClean="0"/>
              <a:t>En el escrito de inicio el accionante transcribe el intercambio de correos electrónicos y cartas documentos con la empresa Mc </a:t>
            </a:r>
            <a:r>
              <a:rPr lang="es-AR" sz="3600" dirty="0" err="1" smtClean="0"/>
              <a:t>Care</a:t>
            </a:r>
            <a:r>
              <a:rPr lang="es-AR" sz="3600" dirty="0" smtClean="0"/>
              <a:t> </a:t>
            </a:r>
            <a:r>
              <a:rPr lang="es-AR" sz="3600" dirty="0" err="1" smtClean="0"/>
              <a:t>Company</a:t>
            </a:r>
            <a:r>
              <a:rPr lang="es-AR" sz="3600" dirty="0" smtClean="0"/>
              <a:t> S.R.L. Aduce que ésta es la que presta apoyo médico para los empleados de la empresa "Dupont Argentina S.R.L" (su empleadora) y a la que consultó frente a los problemas de salud que sostiene le generó el alegado acoso laboral.</a:t>
            </a:r>
            <a:endParaRPr lang="es-AR" sz="3600"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lnSpcReduction="10000"/>
          </a:bodyPr>
          <a:lstStyle/>
          <a:p>
            <a:pPr>
              <a:buNone/>
            </a:pPr>
            <a:r>
              <a:rPr lang="es-AR" sz="3600" dirty="0" smtClean="0"/>
              <a:t>    Del mencionado intercambio se desprende que una de las socias gerentes Sra. Mabel </a:t>
            </a:r>
            <a:r>
              <a:rPr lang="es-AR" sz="3600" dirty="0" err="1" smtClean="0"/>
              <a:t>Candia</a:t>
            </a:r>
            <a:r>
              <a:rPr lang="es-AR" sz="3600" dirty="0" smtClean="0"/>
              <a:t> de "Mc </a:t>
            </a:r>
            <a:r>
              <a:rPr lang="es-AR" sz="3600" dirty="0" err="1" smtClean="0"/>
              <a:t>Care</a:t>
            </a:r>
            <a:r>
              <a:rPr lang="es-AR" sz="3600" dirty="0" smtClean="0"/>
              <a:t> </a:t>
            </a:r>
            <a:r>
              <a:rPr lang="es-AR" sz="3600" dirty="0" err="1" smtClean="0"/>
              <a:t>Company</a:t>
            </a:r>
            <a:r>
              <a:rPr lang="es-AR" sz="3600" dirty="0" smtClean="0"/>
              <a:t> S.R.L." al contestar uno de los requerimientos del actor le </a:t>
            </a:r>
            <a:r>
              <a:rPr lang="es-AR" sz="3600" dirty="0" err="1" smtClean="0"/>
              <a:t>manifesta</a:t>
            </a:r>
            <a:r>
              <a:rPr lang="es-AR" sz="3600" dirty="0" smtClean="0"/>
              <a:t>: " nuestro servicio no () prevé entrega de informe personal, se trata de un servicio que contrata la empresa para acercar un beneficio a sus empleados a fin de dar orientación y contención emocional y/o técnica. </a:t>
            </a:r>
            <a:endParaRPr lang="es-AR" sz="3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LICENCIAS</a:t>
            </a:r>
            <a:endParaRPr lang="es-AR" b="1" dirty="0"/>
          </a:p>
        </p:txBody>
      </p:sp>
      <p:sp>
        <p:nvSpPr>
          <p:cNvPr id="3" name="2 Marcador de contenido"/>
          <p:cNvSpPr>
            <a:spLocks noGrp="1"/>
          </p:cNvSpPr>
          <p:nvPr>
            <p:ph idx="1"/>
          </p:nvPr>
        </p:nvSpPr>
        <p:spPr/>
        <p:txBody>
          <a:bodyPr>
            <a:normAutofit/>
          </a:bodyPr>
          <a:lstStyle/>
          <a:p>
            <a:pPr>
              <a:buFont typeface="Wingdings" pitchFamily="2" charset="2"/>
              <a:buChar char="v"/>
            </a:pPr>
            <a:r>
              <a:rPr lang="es-AR" dirty="0" smtClean="0"/>
              <a:t>POR FALLECIMIENTO DE ABUELO, PADRES O  HERMANOS  POLÍTICOS O HIJOS DEL CONYUGE, 2 DÍAS. </a:t>
            </a:r>
          </a:p>
          <a:p>
            <a:pPr>
              <a:buFont typeface="Wingdings" pitchFamily="2" charset="2"/>
              <a:buChar char="v"/>
            </a:pPr>
            <a:r>
              <a:rPr lang="es-AR" dirty="0" smtClean="0"/>
              <a:t>POR NACIMIENTO 2 DÍAS</a:t>
            </a:r>
          </a:p>
          <a:p>
            <a:pPr>
              <a:buFont typeface="Wingdings" pitchFamily="2" charset="2"/>
              <a:buChar char="v"/>
            </a:pPr>
            <a:r>
              <a:rPr lang="es-AR" dirty="0" smtClean="0"/>
              <a:t>POR MUDANZA  2 DÍAS </a:t>
            </a:r>
          </a:p>
          <a:p>
            <a:pPr>
              <a:buFont typeface="Wingdings" pitchFamily="2" charset="2"/>
              <a:buChar char="v"/>
            </a:pPr>
            <a:r>
              <a:rPr lang="es-AR" dirty="0" smtClean="0"/>
              <a:t>POR DAR SANGRE, EL DÍA DEL HECHO </a:t>
            </a:r>
          </a:p>
          <a:p>
            <a:pPr>
              <a:buFont typeface="Wingdings" pitchFamily="2" charset="2"/>
              <a:buChar char="v"/>
            </a:pPr>
            <a:r>
              <a:rPr lang="es-AR" dirty="0" smtClean="0"/>
              <a:t>POR EXAMEN DE ESTUDIANTE SECUNDARIO, 10 DÍAS COMO MÁXIMO POR AÑO</a:t>
            </a:r>
            <a:endParaRPr lang="es-AR"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a:bodyPr>
          <a:lstStyle/>
          <a:p>
            <a:pPr>
              <a:buNone/>
            </a:pPr>
            <a:r>
              <a:rPr lang="es-AR" sz="3600" dirty="0" smtClean="0"/>
              <a:t>    Tiene como límite contractual el suministro de cualquier información que pudiera perjudicar a la organización cliente. Por consecuencia es la empresa y más precisamente el servicio médico, el único que puede solicitar un informe en caso de que lo considere necesario. </a:t>
            </a:r>
            <a:endParaRPr lang="es-AR" sz="3600"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a:bodyPr>
          <a:lstStyle/>
          <a:p>
            <a:pPr>
              <a:buNone/>
            </a:pPr>
            <a:r>
              <a:rPr lang="es-AR" sz="3600" dirty="0" smtClean="0"/>
              <a:t>   La Ley 26.529 sobre "Derechos del paciente en su relación con los profesionales e instituciones de la Salud" dispone que la titularidad de la historia clínica es del paciente y a su simple requerimiento debe suministrársele copia de la misma, autenticada por autoridad competente de la institución asistencial .</a:t>
            </a:r>
            <a:endParaRPr lang="es-AR" sz="3600"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a:bodyPr>
          <a:lstStyle/>
          <a:p>
            <a:pPr>
              <a:buNone/>
            </a:pPr>
            <a:r>
              <a:rPr lang="es-AR" sz="3600" dirty="0" smtClean="0"/>
              <a:t>    Partiendo de lo expuesto resta analizar si se encuentra demostrados </a:t>
            </a:r>
            <a:r>
              <a:rPr lang="es-AR" sz="3600" dirty="0" err="1" smtClean="0"/>
              <a:t>liminarmente</a:t>
            </a:r>
            <a:r>
              <a:rPr lang="es-AR" sz="3600" dirty="0" smtClean="0"/>
              <a:t> los presupuestos necesarios de toda medida cautelar. La verosimilitud del derecho se estima acreditada pues del intercambio se desprende el reconocimiento de la vinculación entre el actor, su empleadora y la empresa Mc </a:t>
            </a:r>
            <a:r>
              <a:rPr lang="es-AR" sz="3600" dirty="0" err="1" smtClean="0"/>
              <a:t>Care</a:t>
            </a:r>
            <a:r>
              <a:rPr lang="es-AR" sz="3600" dirty="0" smtClean="0"/>
              <a:t> </a:t>
            </a:r>
            <a:r>
              <a:rPr lang="es-AR" sz="3600" dirty="0" err="1" smtClean="0"/>
              <a:t>Company</a:t>
            </a:r>
            <a:r>
              <a:rPr lang="es-AR" sz="3600" dirty="0" smtClean="0"/>
              <a:t> SRL. </a:t>
            </a:r>
            <a:endParaRPr lang="es-AR" sz="3600"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a:bodyPr>
          <a:lstStyle/>
          <a:p>
            <a:pPr>
              <a:buNone/>
            </a:pPr>
            <a:r>
              <a:rPr lang="es-AR" sz="3600" dirty="0" smtClean="0"/>
              <a:t>    La existencia del peligro en la demora queda demostrada con los términos de la contestación de la empresa Mc </a:t>
            </a:r>
            <a:r>
              <a:rPr lang="es-AR" sz="3600" dirty="0" err="1" smtClean="0"/>
              <a:t>Care</a:t>
            </a:r>
            <a:r>
              <a:rPr lang="es-AR" sz="3600" dirty="0" smtClean="0"/>
              <a:t> S.R.L. en tanto consignó que "tiene como límite contractual el suministro de cualquier información que pudiera perjudicar a la organización cliente"</a:t>
            </a:r>
            <a:endParaRPr lang="es-AR" sz="3600"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a:bodyPr>
          <a:lstStyle/>
          <a:p>
            <a:pPr>
              <a:buNone/>
            </a:pPr>
            <a:r>
              <a:rPr lang="es-AR" sz="3600" dirty="0" smtClean="0"/>
              <a:t>    </a:t>
            </a:r>
          </a:p>
          <a:p>
            <a:pPr>
              <a:buNone/>
            </a:pPr>
            <a:endParaRPr lang="es-AR" sz="3600" b="1" dirty="0" smtClean="0"/>
          </a:p>
          <a:p>
            <a:pPr>
              <a:buNone/>
            </a:pPr>
            <a:endParaRPr lang="es-AR" sz="3600" b="1" dirty="0" smtClean="0"/>
          </a:p>
          <a:p>
            <a:pPr>
              <a:buNone/>
            </a:pPr>
            <a:r>
              <a:rPr lang="es-AR" sz="3600" b="1" dirty="0" smtClean="0"/>
              <a:t>Decima Humberto c/ Asociación Japonesa en la provincia de Córdoba - ordinario - despido - recurso de casación" - TSJ DE CÓRDOBA - Sala Laboral - 28/03/2012</a:t>
            </a:r>
            <a:endParaRPr lang="es-AR" sz="3600" dirty="0" smtClean="0"/>
          </a:p>
          <a:p>
            <a:pPr>
              <a:buNone/>
            </a:pPr>
            <a:endParaRPr lang="es-AR" sz="3600"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fontScale="77500" lnSpcReduction="20000"/>
          </a:bodyPr>
          <a:lstStyle/>
          <a:p>
            <a:pPr>
              <a:buNone/>
            </a:pPr>
            <a:r>
              <a:rPr lang="es-AR" sz="3600" dirty="0" smtClean="0"/>
              <a:t>    </a:t>
            </a:r>
          </a:p>
          <a:p>
            <a:pPr>
              <a:buNone/>
            </a:pPr>
            <a:r>
              <a:rPr lang="es-AR" sz="3600" dirty="0" smtClean="0"/>
              <a:t>     En el caso la desvinculación en septiembre de 2005 se perfeccionó mediante un mutuo acuerdo. </a:t>
            </a:r>
          </a:p>
          <a:p>
            <a:pPr>
              <a:buNone/>
            </a:pPr>
            <a:r>
              <a:rPr lang="es-AR" sz="3600" dirty="0" smtClean="0"/>
              <a:t>     El contexto descripto indica que la capacidad </a:t>
            </a:r>
            <a:r>
              <a:rPr lang="es-AR" sz="3600" dirty="0" err="1" smtClean="0"/>
              <a:t>negocial</a:t>
            </a:r>
            <a:r>
              <a:rPr lang="es-AR" sz="3600" dirty="0" smtClean="0"/>
              <a:t> del actor no se encontraba en pie de igualdad con el empleador. Entonces, los reconocimientos y el consentimiento del trabajador allí expresados, carecían de validez. Tan es así que –se reitera- no fue homologado y, por ende, nunca se conformó según las exigencias de los arts. 979 y 994 CC, resultando –a la postre- innecesario arrimar prueba independiente del vicio de la voluntad denunciado.-</a:t>
            </a:r>
            <a:br>
              <a:rPr lang="es-AR" sz="3600" dirty="0" smtClean="0"/>
            </a:br>
            <a:r>
              <a:rPr lang="es-AR" sz="3600" dirty="0" smtClean="0"/>
              <a:t/>
            </a:r>
            <a:br>
              <a:rPr lang="es-AR" sz="3600" dirty="0" smtClean="0"/>
            </a:br>
            <a:endParaRPr lang="es-AR" sz="3600" b="1" dirty="0" smtClean="0"/>
          </a:p>
          <a:p>
            <a:pPr>
              <a:buNone/>
            </a:pPr>
            <a:endParaRPr lang="es-AR" sz="3600" b="1" dirty="0" smtClean="0"/>
          </a:p>
          <a:p>
            <a:pPr>
              <a:buNone/>
            </a:pPr>
            <a:endParaRPr lang="es-AR" sz="3600"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fontScale="92500" lnSpcReduction="10000"/>
          </a:bodyPr>
          <a:lstStyle/>
          <a:p>
            <a:pPr>
              <a:buNone/>
            </a:pPr>
            <a:r>
              <a:rPr lang="es-AR" sz="3600" dirty="0" smtClean="0"/>
              <a:t>    </a:t>
            </a:r>
          </a:p>
          <a:p>
            <a:pPr>
              <a:buNone/>
            </a:pPr>
            <a:r>
              <a:rPr lang="es-AR" sz="3600" dirty="0" smtClean="0"/>
              <a:t/>
            </a:r>
            <a:br>
              <a:rPr lang="es-AR" sz="3600" dirty="0" smtClean="0"/>
            </a:br>
            <a:r>
              <a:rPr lang="es-AR" sz="3600" dirty="0" smtClean="0"/>
              <a:t>Por lo expuesto, corresponde anular el pronunciamiento que tiene por extinguido el vínculo por renuncia del trabajador por no reunir los requisitos fijados en el art. 240 LCT. Luego, cobra relevancia el despido sin causa dispuesto por la patronal -TC del 06/09/05-, cuya firma, contenido y emisión fue expresamente reconocido.  Por lo cual se resuelve que corresponde la indemnizaciones.</a:t>
            </a:r>
            <a:endParaRPr lang="es-AR" sz="3600" b="1" dirty="0" smtClean="0"/>
          </a:p>
          <a:p>
            <a:pPr>
              <a:buNone/>
            </a:pPr>
            <a:endParaRPr lang="es-AR" sz="3600" b="1" dirty="0" smtClean="0"/>
          </a:p>
          <a:p>
            <a:pPr>
              <a:buNone/>
            </a:pPr>
            <a:endParaRPr lang="es-AR" sz="3600"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a:bodyPr>
          <a:lstStyle/>
          <a:p>
            <a:pPr>
              <a:buNone/>
            </a:pPr>
            <a:r>
              <a:rPr lang="es-AR" sz="3600" dirty="0" smtClean="0"/>
              <a:t>    </a:t>
            </a:r>
          </a:p>
          <a:p>
            <a:pPr>
              <a:buNone/>
            </a:pPr>
            <a:r>
              <a:rPr lang="es-AR" sz="3600" dirty="0" smtClean="0"/>
              <a:t/>
            </a:r>
            <a:br>
              <a:rPr lang="es-AR" sz="3600" dirty="0" smtClean="0"/>
            </a:br>
            <a:endParaRPr lang="es-AR" sz="3600" dirty="0" smtClean="0"/>
          </a:p>
          <a:p>
            <a:pPr>
              <a:buNone/>
            </a:pPr>
            <a:endParaRPr lang="es-AR" sz="3600" dirty="0" smtClean="0"/>
          </a:p>
          <a:p>
            <a:pPr>
              <a:buNone/>
            </a:pPr>
            <a:r>
              <a:rPr lang="es-AR" sz="3600" dirty="0" smtClean="0"/>
              <a:t>   </a:t>
            </a:r>
            <a:r>
              <a:rPr lang="es-AR" sz="3600" dirty="0" err="1" smtClean="0"/>
              <a:t>Neves</a:t>
            </a:r>
            <a:r>
              <a:rPr lang="es-AR" sz="3600" dirty="0" smtClean="0"/>
              <a:t> </a:t>
            </a:r>
            <a:r>
              <a:rPr lang="es-AR" sz="3600" dirty="0" err="1" smtClean="0"/>
              <a:t>Patron</a:t>
            </a:r>
            <a:r>
              <a:rPr lang="es-AR" sz="3600" dirty="0" smtClean="0"/>
              <a:t> Pablo Maximiliano c/ Nilo Verde S.A. y otros s/ despido” – CNTRAB – SALA IV – 27/04/2012</a:t>
            </a:r>
          </a:p>
          <a:p>
            <a:pPr>
              <a:buNone/>
            </a:pPr>
            <a:endParaRPr lang="es-AR" sz="3600" b="1" dirty="0" smtClean="0"/>
          </a:p>
          <a:p>
            <a:pPr>
              <a:buNone/>
            </a:pPr>
            <a:endParaRPr lang="es-AR" sz="3600" b="1" dirty="0" smtClean="0"/>
          </a:p>
          <a:p>
            <a:pPr>
              <a:buNone/>
            </a:pPr>
            <a:endParaRPr lang="es-AR" sz="3600"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fontScale="62500" lnSpcReduction="20000"/>
          </a:bodyPr>
          <a:lstStyle/>
          <a:p>
            <a:pPr>
              <a:buNone/>
            </a:pPr>
            <a:r>
              <a:rPr lang="es-AR" sz="3600" dirty="0" smtClean="0"/>
              <a:t>    </a:t>
            </a:r>
          </a:p>
          <a:p>
            <a:pPr>
              <a:buNone/>
            </a:pPr>
            <a:r>
              <a:rPr lang="es-AR" sz="3600" dirty="0" smtClean="0"/>
              <a:t>    </a:t>
            </a:r>
            <a:r>
              <a:rPr lang="es-AR" sz="5100" dirty="0" smtClean="0"/>
              <a:t>según jurisprudencia reiterada de los tribunales mercantiles, la LS no ha creado para el suplente obligaciones similares a la persona que reviste la titularidad; solamente tiene la expectativa de ser llamado a cubrir la ausencia o vacancia de éste. Al ser suplente no tiene responsabilidades ni obligaciones y no integra el órgano administrador, pues el desempeño de la titularidad es excluyente . </a:t>
            </a:r>
            <a:br>
              <a:rPr lang="es-AR" sz="5100" dirty="0" smtClean="0"/>
            </a:br>
            <a:r>
              <a:rPr lang="es-AR" sz="5100" dirty="0" smtClean="0"/>
              <a:t>En esa inteligencia, esta Sala ha resuelto que el director suplente no se encuentra alcanzado por la responsabilidad del art. 274 de la L.S.</a:t>
            </a:r>
          </a:p>
          <a:p>
            <a:pPr>
              <a:buNone/>
            </a:pPr>
            <a:endParaRPr lang="es-AR" sz="3600" dirty="0" smtClean="0"/>
          </a:p>
          <a:p>
            <a:pPr>
              <a:buNone/>
            </a:pPr>
            <a:r>
              <a:rPr lang="es-AR" sz="3600" dirty="0" smtClean="0"/>
              <a:t>   </a:t>
            </a:r>
          </a:p>
          <a:p>
            <a:pPr>
              <a:buNone/>
            </a:pPr>
            <a:endParaRPr lang="es-AR" sz="3600" b="1" dirty="0" smtClean="0"/>
          </a:p>
          <a:p>
            <a:pPr>
              <a:buNone/>
            </a:pPr>
            <a:endParaRPr lang="es-AR" sz="3600" b="1" dirty="0" smtClean="0"/>
          </a:p>
          <a:p>
            <a:pPr>
              <a:buNone/>
            </a:pPr>
            <a:endParaRPr lang="es-AR" sz="3600"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a:bodyPr>
          <a:lstStyle/>
          <a:p>
            <a:pPr>
              <a:buNone/>
            </a:pPr>
            <a:r>
              <a:rPr lang="es-AR" sz="3600" dirty="0" smtClean="0"/>
              <a:t>    </a:t>
            </a:r>
          </a:p>
          <a:p>
            <a:pPr>
              <a:buNone/>
            </a:pPr>
            <a:r>
              <a:rPr lang="es-AR" sz="3600" dirty="0" smtClean="0"/>
              <a:t>    </a:t>
            </a:r>
          </a:p>
          <a:p>
            <a:pPr>
              <a:buNone/>
            </a:pPr>
            <a:endParaRPr lang="es-AR" sz="3600" dirty="0" smtClean="0"/>
          </a:p>
          <a:p>
            <a:pPr>
              <a:buNone/>
            </a:pPr>
            <a:r>
              <a:rPr lang="es-AR" sz="3600" b="1" dirty="0" smtClean="0"/>
              <a:t>"</a:t>
            </a:r>
            <a:r>
              <a:rPr lang="es-AR" sz="3600" b="1" dirty="0" err="1" smtClean="0"/>
              <a:t>Gattas</a:t>
            </a:r>
            <a:r>
              <a:rPr lang="es-AR" sz="3600" b="1" dirty="0" smtClean="0"/>
              <a:t> </a:t>
            </a:r>
            <a:r>
              <a:rPr lang="es-AR" sz="3600" b="1" dirty="0" err="1" smtClean="0"/>
              <a:t>Moises</a:t>
            </a:r>
            <a:r>
              <a:rPr lang="es-AR" sz="3600" b="1" dirty="0" smtClean="0"/>
              <a:t> Amador c/ CNA ART S.A. s/ accidente ley especial" – CNTRAB – SALA V – 11/04/2012</a:t>
            </a:r>
            <a:endParaRPr lang="es-AR" sz="3600" dirty="0" smtClean="0"/>
          </a:p>
          <a:p>
            <a:pPr>
              <a:buNone/>
            </a:pPr>
            <a:endParaRPr lang="es-AR" sz="3600" dirty="0" smtClean="0"/>
          </a:p>
          <a:p>
            <a:pPr>
              <a:buNone/>
            </a:pPr>
            <a:endParaRPr lang="es-AR" sz="3600" b="1" dirty="0" smtClean="0"/>
          </a:p>
          <a:p>
            <a:pPr>
              <a:buNone/>
            </a:pPr>
            <a:endParaRPr lang="es-AR" sz="3600" b="1" dirty="0" smtClean="0"/>
          </a:p>
          <a:p>
            <a:pPr>
              <a:buNone/>
            </a:pPr>
            <a:endParaRPr lang="es-AR" sz="3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t>LICENCIAS</a:t>
            </a:r>
            <a:endParaRPr lang="es-AR" b="1" dirty="0"/>
          </a:p>
        </p:txBody>
      </p:sp>
      <p:sp>
        <p:nvSpPr>
          <p:cNvPr id="3" name="2 Marcador de contenido"/>
          <p:cNvSpPr>
            <a:spLocks noGrp="1"/>
          </p:cNvSpPr>
          <p:nvPr>
            <p:ph idx="1"/>
          </p:nvPr>
        </p:nvSpPr>
        <p:spPr/>
        <p:txBody>
          <a:bodyPr>
            <a:normAutofit/>
          </a:bodyPr>
          <a:lstStyle/>
          <a:p>
            <a:r>
              <a:rPr lang="es-AR" dirty="0" smtClean="0"/>
              <a:t>POR EXAMEN DE ESTUDIANTE UNIVERSITARIO, 20 DÍAS POR AÑO CON HASTA 4 DÍAS POR EXAMEN. Cuando en el año se excediera de 5 exámenes sin repetirlos se otorgarán 4 días más de licencia con goce de remuneraciones. Estas licencias así establecidas a solicitud del empleado/a, podrán acumularse al período ordinario de vacaciones anuales. </a:t>
            </a:r>
            <a:endParaRPr lang="es-AR"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fontScale="40000" lnSpcReduction="20000"/>
          </a:bodyPr>
          <a:lstStyle/>
          <a:p>
            <a:pPr>
              <a:buNone/>
            </a:pPr>
            <a:r>
              <a:rPr lang="es-AR" sz="3600" dirty="0" smtClean="0"/>
              <a:t>     </a:t>
            </a:r>
          </a:p>
          <a:p>
            <a:pPr>
              <a:buNone/>
            </a:pPr>
            <a:r>
              <a:rPr lang="es-AR" sz="3600" dirty="0" smtClean="0"/>
              <a:t>     </a:t>
            </a:r>
            <a:r>
              <a:rPr lang="es-AR" sz="7000" dirty="0" smtClean="0"/>
              <a:t>El Sr. </a:t>
            </a:r>
            <a:r>
              <a:rPr lang="es-AR" sz="7000" dirty="0" err="1" smtClean="0"/>
              <a:t>Gattas</a:t>
            </a:r>
            <a:r>
              <a:rPr lang="es-AR" sz="7000" dirty="0" smtClean="0"/>
              <a:t> acciona contra la aseguradora por la responsabilidad emergente de los arts. 1074, 512 y 902 Código Civil, solicitando la declaración de inconstitucionalidad de numerosos artículos de la ley 24.557; persigue el cobro de la reparación integral,  por los daños derivados del infortunio que padeció el día 14 de marzo de 2009, cuando "...al culminar el recorrido asignado, desciende del colectivo para bajarse y, siendo un día de lluvia y encontrándose mojados los adoquines-, resbala haciendo un mal movimiento con su pierna derecha...“ , provocándose la rotura de los ligamentos cruzados y meniscos. Le atribuye a la ART "...la falta de cumplimiento de las normas de seguridad razonablemente exigibles para la actividad descripta en el presente, y la directa relación con el infortunio.</a:t>
            </a:r>
          </a:p>
          <a:p>
            <a:pPr>
              <a:buNone/>
            </a:pPr>
            <a:r>
              <a:rPr lang="es-AR" sz="3600" dirty="0" smtClean="0"/>
              <a:t>    </a:t>
            </a:r>
          </a:p>
          <a:p>
            <a:pPr>
              <a:buNone/>
            </a:pPr>
            <a:endParaRPr lang="es-AR" sz="3600" dirty="0" smtClean="0"/>
          </a:p>
          <a:p>
            <a:pPr>
              <a:buNone/>
            </a:pPr>
            <a:endParaRPr lang="es-AR" sz="3600" dirty="0" smtClean="0"/>
          </a:p>
          <a:p>
            <a:pPr>
              <a:buNone/>
            </a:pPr>
            <a:endParaRPr lang="es-AR" sz="3600" b="1" dirty="0" smtClean="0"/>
          </a:p>
          <a:p>
            <a:pPr>
              <a:buNone/>
            </a:pPr>
            <a:endParaRPr lang="es-AR" sz="3600" b="1" dirty="0" smtClean="0"/>
          </a:p>
          <a:p>
            <a:pPr>
              <a:buNone/>
            </a:pPr>
            <a:endParaRPr lang="es-AR" sz="3600"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fontScale="25000" lnSpcReduction="20000"/>
          </a:bodyPr>
          <a:lstStyle/>
          <a:p>
            <a:pPr>
              <a:buNone/>
            </a:pPr>
            <a:r>
              <a:rPr lang="es-AR" sz="3600" dirty="0" smtClean="0"/>
              <a:t>     </a:t>
            </a:r>
          </a:p>
          <a:p>
            <a:pPr>
              <a:buNone/>
            </a:pPr>
            <a:r>
              <a:rPr lang="es-AR" sz="3600" dirty="0" smtClean="0"/>
              <a:t>         </a:t>
            </a:r>
            <a:r>
              <a:rPr lang="es-AR" sz="11200" dirty="0" smtClean="0"/>
              <a:t>El magistrado de grado, por los fundamentos de fs. 144 rechazó la pretensión; y a mi juicio, a tenor de los términos de la demanda, las circunstancias en las que tuvo lugar el accidente, las normas involucradas, y el marco de la apelación que -debe decirse- no asume en forma adecuada aquellos fundamentos, la solución adoptada debería confirmarse.-</a:t>
            </a:r>
            <a:br>
              <a:rPr lang="es-AR" sz="11200" dirty="0" smtClean="0"/>
            </a:br>
            <a:r>
              <a:rPr lang="es-AR" sz="11200" dirty="0" smtClean="0"/>
              <a:t>En principio, el quejoso no () puede, válidamente, obviar el hecho de que la "cosa" causante del infortunio y a la que él mismo le atribuyó el carácter riesgoso o peligroso, son los "adoquines" que se encontraban mojados por la lluvia (fs. 5 vta. </a:t>
            </a:r>
            <a:r>
              <a:rPr lang="es-AR" sz="11200" dirty="0" err="1" smtClean="0"/>
              <a:t>cit</a:t>
            </a:r>
            <a:r>
              <a:rPr lang="es-AR" sz="11200" dirty="0" smtClean="0"/>
              <a:t>), sin explicitar nada más, ni en esa presentación ni ahora en la del recurso, acerca de cuáles serían los presupuestos de atribución para inculpar a la ART con fundamento en la normativa civil.-</a:t>
            </a:r>
            <a:br>
              <a:rPr lang="es-AR" sz="11200" dirty="0" smtClean="0"/>
            </a:br>
            <a:endParaRPr lang="es-AR" sz="11200" dirty="0" smtClean="0"/>
          </a:p>
          <a:p>
            <a:pPr>
              <a:buNone/>
            </a:pPr>
            <a:r>
              <a:rPr lang="es-AR" sz="3600" dirty="0" smtClean="0"/>
              <a:t>    </a:t>
            </a:r>
          </a:p>
          <a:p>
            <a:pPr>
              <a:buNone/>
            </a:pPr>
            <a:endParaRPr lang="es-AR" sz="3600" dirty="0" smtClean="0"/>
          </a:p>
          <a:p>
            <a:pPr>
              <a:buNone/>
            </a:pPr>
            <a:endParaRPr lang="es-AR" sz="3600" dirty="0" smtClean="0"/>
          </a:p>
          <a:p>
            <a:pPr>
              <a:buNone/>
            </a:pPr>
            <a:endParaRPr lang="es-AR" sz="3600" b="1" dirty="0" smtClean="0"/>
          </a:p>
          <a:p>
            <a:pPr>
              <a:buNone/>
            </a:pPr>
            <a:endParaRPr lang="es-AR" sz="3600" b="1" dirty="0" smtClean="0"/>
          </a:p>
          <a:p>
            <a:pPr>
              <a:buNone/>
            </a:pPr>
            <a:endParaRPr lang="es-AR" sz="3600"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a:bodyPr>
          <a:lstStyle/>
          <a:p>
            <a:pPr>
              <a:buNone/>
            </a:pPr>
            <a:r>
              <a:rPr lang="es-AR" sz="3600" dirty="0" smtClean="0"/>
              <a:t>     </a:t>
            </a:r>
          </a:p>
          <a:p>
            <a:pPr>
              <a:buNone/>
            </a:pPr>
            <a:r>
              <a:rPr lang="es-AR" sz="3600" dirty="0" smtClean="0"/>
              <a:t>     En definitiva, los jueces entendieron que en el accidente intervinieron  causas fueran del control y de las medidas que pueden tomar los empleadores y las ART, como pueden  ser el </a:t>
            </a:r>
            <a:r>
              <a:rPr lang="es-AR" sz="3600" dirty="0" err="1" smtClean="0"/>
              <a:t>climatico</a:t>
            </a:r>
            <a:r>
              <a:rPr lang="es-AR" sz="3600" dirty="0" smtClean="0"/>
              <a:t>, por lo cual no se puede imputar </a:t>
            </a:r>
            <a:r>
              <a:rPr lang="es-AR" sz="3600" smtClean="0"/>
              <a:t>una responsabilidad.   </a:t>
            </a:r>
            <a:endParaRPr lang="es-AR" sz="3600" dirty="0" smtClean="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a:bodyPr>
          <a:lstStyle/>
          <a:p>
            <a:pPr>
              <a:buNone/>
            </a:pPr>
            <a:r>
              <a:rPr lang="es-AR" sz="3600" dirty="0" smtClean="0"/>
              <a:t>     </a:t>
            </a:r>
          </a:p>
          <a:p>
            <a:pPr>
              <a:buNone/>
            </a:pPr>
            <a:endParaRPr lang="es-AR" sz="3600" dirty="0" smtClean="0"/>
          </a:p>
          <a:p>
            <a:pPr>
              <a:buNone/>
            </a:pPr>
            <a:endParaRPr lang="es-AR" sz="3600" dirty="0" smtClean="0"/>
          </a:p>
          <a:p>
            <a:pPr>
              <a:buNone/>
            </a:pPr>
            <a:r>
              <a:rPr lang="es-AR" sz="4000" dirty="0" smtClean="0"/>
              <a:t>     </a:t>
            </a:r>
            <a:r>
              <a:rPr lang="en-US" sz="4000" dirty="0" smtClean="0"/>
              <a:t>“R. F., P. c/ </a:t>
            </a:r>
            <a:r>
              <a:rPr lang="en-US" sz="4000" dirty="0" err="1" smtClean="0"/>
              <a:t>Citytech</a:t>
            </a:r>
            <a:r>
              <a:rPr lang="en-US" sz="4000" dirty="0" smtClean="0"/>
              <a:t> S.A. s/ mobbing” – CNTRAB – SALA II – 16/02/2012</a:t>
            </a:r>
            <a:endParaRPr lang="es-AR" sz="4000" dirty="0" smtClean="0"/>
          </a:p>
          <a:p>
            <a:pPr>
              <a:buNone/>
            </a:pPr>
            <a:endParaRPr lang="es-AR" sz="3600" dirty="0" smtClean="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fontScale="92500" lnSpcReduction="10000"/>
          </a:bodyPr>
          <a:lstStyle/>
          <a:p>
            <a:pPr>
              <a:buNone/>
            </a:pPr>
            <a:r>
              <a:rPr lang="es-AR" sz="3600" dirty="0" smtClean="0"/>
              <a:t>     </a:t>
            </a:r>
            <a:r>
              <a:rPr lang="es-AR" sz="3600" dirty="0" smtClean="0"/>
              <a:t>Incluso cuando no se configure un supuesto de “</a:t>
            </a:r>
            <a:r>
              <a:rPr lang="es-AR" sz="3600" dirty="0" err="1" smtClean="0"/>
              <a:t>mobbing</a:t>
            </a:r>
            <a:r>
              <a:rPr lang="es-AR" sz="3600" dirty="0" smtClean="0"/>
              <a:t>”, la violencia en el ámbito laboral puede manifestarse de muchos modos, por ejemplo, a través de tratos discriminatorios, agresiones físicas, hostigamiento de índole sexual, mal trato organizacional, etc</a:t>
            </a:r>
            <a:r>
              <a:rPr lang="es-AR" sz="3600" dirty="0" smtClean="0"/>
              <a:t>.</a:t>
            </a:r>
          </a:p>
          <a:p>
            <a:pPr>
              <a:buNone/>
            </a:pPr>
            <a:r>
              <a:rPr lang="es-AR" sz="3600" dirty="0" smtClean="0"/>
              <a:t>   En </a:t>
            </a:r>
            <a:r>
              <a:rPr lang="es-AR" sz="3600" dirty="0" smtClean="0"/>
              <a:t>el particular caso bajo examen se advierte que, entre las manifestaciones de la violencia moral ejercida sobre la actora, se han incluido componentes discriminatorios vinculados con su </a:t>
            </a:r>
            <a:r>
              <a:rPr lang="es-AR" sz="3600" dirty="0" smtClean="0"/>
              <a:t>nacionalidad</a:t>
            </a:r>
            <a:endParaRPr lang="es-AR" sz="3600" dirty="0" smtClean="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a:bodyPr>
          <a:lstStyle/>
          <a:p>
            <a:pPr>
              <a:buNone/>
            </a:pPr>
            <a:r>
              <a:rPr lang="es-AR" sz="3600" dirty="0" smtClean="0"/>
              <a:t>   Constituye </a:t>
            </a:r>
            <a:r>
              <a:rPr lang="es-AR" sz="3600" dirty="0" smtClean="0"/>
              <a:t>una obligación específica y contractual del empleador, como así también de toda la comunidad laboral, advertir y denunciar la existencia de situaciones de violencia y analizar sus efectos no sólo para quien la sufre, sino también para su entorno, la empresa y la sociedad en su </a:t>
            </a:r>
            <a:r>
              <a:rPr lang="es-AR" sz="3600" dirty="0" smtClean="0"/>
              <a:t>conjunto. </a:t>
            </a:r>
          </a:p>
          <a:p>
            <a:pPr>
              <a:buNone/>
            </a:pPr>
            <a:endParaRPr lang="es-AR" sz="3600" dirty="0" smtClean="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fontScale="92500" lnSpcReduction="10000"/>
          </a:bodyPr>
          <a:lstStyle/>
          <a:p>
            <a:pPr>
              <a:buNone/>
            </a:pPr>
            <a:r>
              <a:rPr lang="es-AR" sz="3600" dirty="0" smtClean="0"/>
              <a:t>   La </a:t>
            </a:r>
            <a:r>
              <a:rPr lang="es-AR" sz="3600" dirty="0" smtClean="0"/>
              <a:t>demandada al consentir el obrar del supervisor con respecto a la actora, ha convalidado el hostigamiento llevado a cabo, lo que constituye un claro apartamiento de las obligaciones que la ley de contrato de trabajo pone a su cargo, por lo que cabe concluir que, en el caso, se ha configurado también un ilícito de carácter extracontractual que genera su responsabilidad, en los términos de los arts. 1109 y 1113 primera parte del Código Civil, justificándose la reparación del daño provocado al margen del sistema </a:t>
            </a:r>
            <a:r>
              <a:rPr lang="es-AR" sz="3600" dirty="0" smtClean="0"/>
              <a:t>tarifario. </a:t>
            </a:r>
          </a:p>
          <a:p>
            <a:pPr>
              <a:buNone/>
            </a:pPr>
            <a:endParaRPr lang="es-AR" sz="3600" dirty="0" smtClean="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a:bodyPr>
          <a:lstStyle/>
          <a:p>
            <a:pPr>
              <a:buNone/>
            </a:pPr>
            <a:r>
              <a:rPr lang="es-AR" sz="3600" dirty="0" smtClean="0"/>
              <a:t>   </a:t>
            </a:r>
          </a:p>
          <a:p>
            <a:pPr>
              <a:buNone/>
            </a:pPr>
            <a:endParaRPr lang="es-AR" sz="3600" dirty="0" smtClean="0"/>
          </a:p>
          <a:p>
            <a:pPr>
              <a:buNone/>
            </a:pPr>
            <a:endParaRPr lang="es-AR" sz="3600" dirty="0" smtClean="0"/>
          </a:p>
          <a:p>
            <a:pPr algn="ctr">
              <a:buNone/>
            </a:pPr>
            <a:r>
              <a:rPr lang="es-AR" sz="4400" dirty="0" smtClean="0"/>
              <a:t>“V. C. A. c/ Coto C.I.C.S.A. s/ despido” – CNTRAB – SALA VI – 27/03/2012</a:t>
            </a:r>
          </a:p>
          <a:p>
            <a:pPr>
              <a:buNone/>
            </a:pPr>
            <a:endParaRPr lang="es-AR" sz="3600" dirty="0" smtClean="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a:bodyPr>
          <a:lstStyle/>
          <a:p>
            <a:pPr>
              <a:buNone/>
            </a:pPr>
            <a:r>
              <a:rPr lang="es-AR" sz="3600" dirty="0" smtClean="0"/>
              <a:t>   Cuando </a:t>
            </a:r>
            <a:r>
              <a:rPr lang="es-AR" sz="3600" dirty="0" smtClean="0"/>
              <a:t>el trabajador se considera injustamente discriminado, debe invertirse la carga de la prueba. Ello es así debido a las exigencias de la tutela de los derechos fundamentales del trabajador y por las serias dificultades probatorias del hecho discriminatorio o lesivo del derecho fundamental</a:t>
            </a:r>
            <a:endParaRPr lang="es-AR" sz="3600" dirty="0" smtClean="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192688"/>
          </a:xfrm>
        </p:spPr>
        <p:txBody>
          <a:bodyPr>
            <a:normAutofit/>
          </a:bodyPr>
          <a:lstStyle/>
          <a:p>
            <a:pPr>
              <a:buNone/>
            </a:pPr>
            <a:r>
              <a:rPr lang="es-AR" sz="3600" dirty="0" smtClean="0"/>
              <a:t>   La </a:t>
            </a:r>
            <a:r>
              <a:rPr lang="es-AR" sz="3600" dirty="0" smtClean="0"/>
              <a:t>demandada invocó </a:t>
            </a:r>
            <a:r>
              <a:rPr lang="es-AR" sz="3600" dirty="0" smtClean="0"/>
              <a:t>una “restructuración</a:t>
            </a:r>
            <a:r>
              <a:rPr lang="es-AR" sz="3600" dirty="0" smtClean="0"/>
              <a:t>” para despedir al actor, </a:t>
            </a:r>
            <a:r>
              <a:rPr lang="es-AR" sz="3600" dirty="0" smtClean="0"/>
              <a:t>de </a:t>
            </a:r>
            <a:r>
              <a:rPr lang="es-AR" sz="3600" dirty="0" smtClean="0"/>
              <a:t>las constancias de autos no surge, por ejemplo, que se haya despedido a algún otro empleado en la sucursal en donde cumplía funciones el accionante, siendo éste exclusivamente con quien se produjera la resolución del </a:t>
            </a:r>
            <a:r>
              <a:rPr lang="es-AR" sz="3600" dirty="0" smtClean="0"/>
              <a:t>contrato. Por lo cual el único despido es el actor. </a:t>
            </a:r>
            <a:endParaRPr lang="es-AR" sz="3600" dirty="0" smtClean="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1071</TotalTime>
  <Words>4771</Words>
  <Application>Microsoft Office PowerPoint</Application>
  <PresentationFormat>Presentación en pantalla (4:3)</PresentationFormat>
  <Paragraphs>435</Paragraphs>
  <Slides>110</Slides>
  <Notes>1</Notes>
  <HiddenSlides>0</HiddenSlides>
  <MMClips>0</MMClips>
  <ScaleCrop>false</ScaleCrop>
  <HeadingPairs>
    <vt:vector size="4" baseType="variant">
      <vt:variant>
        <vt:lpstr>Tema</vt:lpstr>
      </vt:variant>
      <vt:variant>
        <vt:i4>1</vt:i4>
      </vt:variant>
      <vt:variant>
        <vt:lpstr>Títulos de diapositiva</vt:lpstr>
      </vt:variant>
      <vt:variant>
        <vt:i4>110</vt:i4>
      </vt:variant>
    </vt:vector>
  </HeadingPairs>
  <TitlesOfParts>
    <vt:vector size="111" baseType="lpstr">
      <vt:lpstr>Tema de Office</vt:lpstr>
      <vt:lpstr>CHARLA  18-6-2012</vt:lpstr>
      <vt:lpstr>CONVENIO DE COMERCIO</vt:lpstr>
      <vt:lpstr>Diapositiva 3</vt:lpstr>
      <vt:lpstr>ADICIONALES ACTUALES</vt:lpstr>
      <vt:lpstr>PRESENTISMO</vt:lpstr>
      <vt:lpstr>PRESENTISMO</vt:lpstr>
      <vt:lpstr>LICENCIAS</vt:lpstr>
      <vt:lpstr>LICENCIAS</vt:lpstr>
      <vt:lpstr>LICENCIAS</vt:lpstr>
      <vt:lpstr>VARIOS </vt:lpstr>
      <vt:lpstr>AUMENTO DEL MAYO 2012</vt:lpstr>
      <vt:lpstr>AUMENTO DEL MAYO 2012</vt:lpstr>
      <vt:lpstr>AUMENTO DEL MAYO 2012</vt:lpstr>
      <vt:lpstr>AUMENTO DEL MAYO 2012</vt:lpstr>
      <vt:lpstr>AUMENTO DEL MAYO 2012</vt:lpstr>
      <vt:lpstr>AUMENTO DEL MAYO 2012</vt:lpstr>
      <vt:lpstr>AUMENTO DEL MAYO 2012</vt:lpstr>
      <vt:lpstr>Diapositiva 18</vt:lpstr>
      <vt:lpstr>Diapositiva 19</vt:lpstr>
      <vt:lpstr>SUMA NO REMUNERATIVA </vt:lpstr>
      <vt:lpstr>SUMA NO REMUNERATIVA </vt:lpstr>
      <vt:lpstr>CONTRIBUCIONES</vt:lpstr>
      <vt:lpstr>CONTRIBUCIONES</vt:lpstr>
      <vt:lpstr>CONVENIO DE OUM </vt:lpstr>
      <vt:lpstr>Diapositiva 25</vt:lpstr>
      <vt:lpstr>ADICIONALES </vt:lpstr>
      <vt:lpstr>ADICIONALES </vt:lpstr>
      <vt:lpstr>ADICIONALES </vt:lpstr>
      <vt:lpstr>ADICIONALES </vt:lpstr>
      <vt:lpstr>ADICIONALES </vt:lpstr>
      <vt:lpstr>ADICIONALES </vt:lpstr>
      <vt:lpstr>ADICIONALES </vt:lpstr>
      <vt:lpstr>SUBSIDIOS</vt:lpstr>
      <vt:lpstr>LICENCIAS  </vt:lpstr>
      <vt:lpstr>LICENCIAS  </vt:lpstr>
      <vt:lpstr>AUMENTO SALARIAL </vt:lpstr>
      <vt:lpstr>AUMENTO SALARIAL </vt:lpstr>
      <vt:lpstr>AUMENTO SALARIAL </vt:lpstr>
      <vt:lpstr>AUMENTO SALARIAL </vt:lpstr>
      <vt:lpstr>S.A.C.</vt:lpstr>
      <vt:lpstr>S.A.C. </vt:lpstr>
      <vt:lpstr>Trabajadores autónomos </vt:lpstr>
      <vt:lpstr>I. Marco Normativo. Ley 24241:  Art 2. b) Incorporación obligatoria</vt:lpstr>
      <vt:lpstr>I. Marco Normativo. Ley 24241:  Art 2. b) Incorporación obligatoria</vt:lpstr>
      <vt:lpstr>Art 3. Incorporación voluntaria</vt:lpstr>
      <vt:lpstr>Art 3. Incorporación voluntaria</vt:lpstr>
      <vt:lpstr>Art 5. Actividades simultáneas</vt:lpstr>
      <vt:lpstr>INGRESO BRUTO ANUAL. CONCEPTO</vt:lpstr>
      <vt:lpstr>BENEFICIO NETO. CONCEPTO</vt:lpstr>
      <vt:lpstr>TABLAS – CATEGORIAS.</vt:lpstr>
      <vt:lpstr>TABLAS – CATEGORIAS.</vt:lpstr>
      <vt:lpstr>TABLAS – CATEGORIAS.</vt:lpstr>
      <vt:lpstr>TABLAS – CATEGORIAS.</vt:lpstr>
      <vt:lpstr>TABLAS – CATEGORIAS.</vt:lpstr>
      <vt:lpstr>TABLAS – CATEGORIAS.</vt:lpstr>
      <vt:lpstr>TABLAS – CATEGORIAS.</vt:lpstr>
      <vt:lpstr>TABLAS – CATEGORIAS.</vt:lpstr>
      <vt:lpstr>IMPORTES</vt:lpstr>
      <vt:lpstr>Diapositiva 59</vt:lpstr>
      <vt:lpstr>QUIÉNES DEBEN RECATEGORIZARSE?</vt:lpstr>
      <vt:lpstr>CUÁNDO?</vt:lpstr>
      <vt:lpstr>CÓMO?</vt:lpstr>
      <vt:lpstr>1er. Paso) Ingresar al sistema con la Clave Fiscal:</vt:lpstr>
      <vt:lpstr>2do. Paso) Se deberá elegir la opción “Padrón Unico de Contribuyentes”:</vt:lpstr>
      <vt:lpstr>3er. Paso) Luego, deberá elegir la opción “Empadronamiento / categorización de Autónomos”</vt:lpstr>
      <vt:lpstr>4to. Paso) Completar los datos solicitados.</vt:lpstr>
      <vt:lpstr>5to. Paso) En esta pantalla se podrá elegir una categoría opcional o si tiene beneficios inferiores al 30% optar por una categoría menor.</vt:lpstr>
      <vt:lpstr>6to. Paso) Una vez aceptado el sistema generará una constancia de presentación y la credencial para el pago </vt:lpstr>
      <vt:lpstr>QUIÉNES NO TIENEN OBLIGACIÓN DE RECATEGORIZARSE?</vt:lpstr>
      <vt:lpstr>CARÁCTER DE LA INFORMACIÓN SUMINISTRADA</vt:lpstr>
      <vt:lpstr>DETERMINACION A LOS EFECTOS DE LA SOLICITUD DE IMPUTACION DEL CREDITO </vt:lpstr>
      <vt:lpstr>ASIGNACION POR  ESCOLARIDAD </vt:lpstr>
      <vt:lpstr>MODIFICACION 2012</vt:lpstr>
      <vt:lpstr>Diapositiva 74</vt:lpstr>
      <vt:lpstr>Diapositiva 75</vt:lpstr>
      <vt:lpstr>FALLOS </vt:lpstr>
      <vt:lpstr>R. R. G. A. y otro c/ MC Care Company S.R.L. s/ diligencia preliminar" – CNTRAB – VII – 23/04/2012 </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lpstr>Diapositiva 91</vt:lpstr>
      <vt:lpstr>Diapositiva 92</vt:lpstr>
      <vt:lpstr>Diapositiva 93</vt:lpstr>
      <vt:lpstr>Diapositiva 94</vt:lpstr>
      <vt:lpstr>Diapositiva 95</vt:lpstr>
      <vt:lpstr>Diapositiva 96</vt:lpstr>
      <vt:lpstr>Diapositiva 97</vt:lpstr>
      <vt:lpstr>Diapositiva 98</vt:lpstr>
      <vt:lpstr>Diapositiva 99</vt:lpstr>
      <vt:lpstr>Diapositiva 100</vt:lpstr>
      <vt:lpstr>Diapositiva 101</vt:lpstr>
      <vt:lpstr>Diapositiva 102</vt:lpstr>
      <vt:lpstr>Diapositiva 103</vt:lpstr>
      <vt:lpstr>Diapositiva 104</vt:lpstr>
      <vt:lpstr>Diapositiva 105</vt:lpstr>
      <vt:lpstr>Diapositiva 106</vt:lpstr>
      <vt:lpstr>Diapositiva 107</vt:lpstr>
      <vt:lpstr>Diapositiva 108</vt:lpstr>
      <vt:lpstr>Diapositiva 109</vt:lpstr>
      <vt:lpstr>Diapositiva 110</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CHARLA  16-4-2012</dc:title>
  <dc:creator>Monica</dc:creator>
  <cp:lastModifiedBy>Monica</cp:lastModifiedBy>
  <cp:revision>153</cp:revision>
  <dcterms:created xsi:type="dcterms:W3CDTF">2012-04-14T18:57:06Z</dcterms:created>
  <dcterms:modified xsi:type="dcterms:W3CDTF">2012-06-17T21:02:56Z</dcterms:modified>
</cp:coreProperties>
</file>